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6"/>
    <p:sldMasterId id="2147484930" r:id="rId7"/>
    <p:sldMasterId id="2147485022" r:id="rId8"/>
    <p:sldMasterId id="2147485228" r:id="rId9"/>
    <p:sldMasterId id="2147485240" r:id="rId10"/>
  </p:sldMasterIdLst>
  <p:notesMasterIdLst>
    <p:notesMasterId r:id="rId37"/>
  </p:notesMasterIdLst>
  <p:handoutMasterIdLst>
    <p:handoutMasterId r:id="rId38"/>
  </p:handoutMasterIdLst>
  <p:sldIdLst>
    <p:sldId id="631" r:id="rId11"/>
    <p:sldId id="682" r:id="rId12"/>
    <p:sldId id="676" r:id="rId13"/>
    <p:sldId id="683" r:id="rId14"/>
    <p:sldId id="684" r:id="rId15"/>
    <p:sldId id="685" r:id="rId16"/>
    <p:sldId id="686" r:id="rId17"/>
    <p:sldId id="687" r:id="rId18"/>
    <p:sldId id="688" r:id="rId19"/>
    <p:sldId id="690" r:id="rId20"/>
    <p:sldId id="689" r:id="rId21"/>
    <p:sldId id="691" r:id="rId22"/>
    <p:sldId id="692" r:id="rId23"/>
    <p:sldId id="694" r:id="rId24"/>
    <p:sldId id="693" r:id="rId25"/>
    <p:sldId id="704" r:id="rId26"/>
    <p:sldId id="707" r:id="rId27"/>
    <p:sldId id="699" r:id="rId28"/>
    <p:sldId id="701" r:id="rId29"/>
    <p:sldId id="708" r:id="rId30"/>
    <p:sldId id="695" r:id="rId31"/>
    <p:sldId id="696" r:id="rId32"/>
    <p:sldId id="697" r:id="rId33"/>
    <p:sldId id="709" r:id="rId34"/>
    <p:sldId id="710" r:id="rId35"/>
    <p:sldId id="630" r:id="rId36"/>
  </p:sldIdLst>
  <p:sldSz cx="12188825" cy="6858000"/>
  <p:notesSz cx="7315200" cy="9601200"/>
  <p:custDataLst>
    <p:tags r:id="rId3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52">
          <p15:clr>
            <a:srgbClr val="A4A3A4"/>
          </p15:clr>
        </p15:guide>
        <p15:guide id="2" orient="horz" pos="1011">
          <p15:clr>
            <a:srgbClr val="A4A3A4"/>
          </p15:clr>
        </p15:guide>
        <p15:guide id="3" orient="horz" pos="4016">
          <p15:clr>
            <a:srgbClr val="A4A3A4"/>
          </p15:clr>
        </p15:guide>
        <p15:guide id="4" orient="horz" pos="151">
          <p15:clr>
            <a:srgbClr val="A4A3A4"/>
          </p15:clr>
        </p15:guide>
        <p15:guide id="5" orient="horz" pos="258">
          <p15:clr>
            <a:srgbClr val="A4A3A4"/>
          </p15:clr>
        </p15:guide>
        <p15:guide id="6" orient="horz" pos="3888">
          <p15:clr>
            <a:srgbClr val="A4A3A4"/>
          </p15:clr>
        </p15:guide>
        <p15:guide id="7" orient="horz">
          <p15:clr>
            <a:srgbClr val="A4A3A4"/>
          </p15:clr>
        </p15:guide>
        <p15:guide id="8" orient="horz" pos="4020">
          <p15:clr>
            <a:srgbClr val="A4A3A4"/>
          </p15:clr>
        </p15:guide>
        <p15:guide id="9" pos="335">
          <p15:clr>
            <a:srgbClr val="A4A3A4"/>
          </p15:clr>
        </p15:guide>
        <p15:guide id="10" pos="7405">
          <p15:clr>
            <a:srgbClr val="A4A3A4"/>
          </p15:clr>
        </p15:guide>
        <p15:guide id="11" pos="3842">
          <p15:clr>
            <a:srgbClr val="A4A3A4"/>
          </p15:clr>
        </p15:guide>
        <p15:guide id="12" pos="457">
          <p15:clr>
            <a:srgbClr val="A4A3A4"/>
          </p15:clr>
        </p15:guide>
        <p15:guide id="13" pos="5133">
          <p15:clr>
            <a:srgbClr val="A4A3A4"/>
          </p15:clr>
        </p15:guide>
        <p15:guide id="14" pos="72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yn Gross" initials="TG" lastIdx="2" clrIdx="6"/>
  <p:cmAuthor id="2" name="mcalloway" initials="mc" lastIdx="1" clrIdx="3"/>
  <p:cmAuthor id="3" name="ralfieri" initials="ra" lastIdx="4" clrIdx="8"/>
  <p:cmAuthor id="4" name=" " initials="MAC" lastIdx="21" clrIdx="0"/>
  <p:cmAuthor id="5" name="Melanie Couton" initials="MAC" lastIdx="4" clrIdx="2"/>
  <p:cmAuthor id="6" name="Erik Brady" initials="EB" lastIdx="2" clrIdx="4"/>
  <p:cmAuthor id="7" name="agoldman" initials="a" lastIdx="4" clrIdx="9"/>
  <p:cmAuthor id="8" name="Devin Overbey" initials="DO" lastIdx="8" clrIdx="7"/>
  <p:cmAuthor id="9" name="Megan Capel" initials="MC" lastIdx="4" clrIdx="5"/>
  <p:cmAuthor id="10" name="Andrew Bowser" initials="AB" lastIdx="8" clrIdx="1"/>
  <p:cmAuthor id="11" name="Ryan Topping" initials="RT" lastIdx="70" clrIdx="10">
    <p:extLst>
      <p:ext uri="{19B8F6BF-5375-455C-9EA6-DF929625EA0E}">
        <p15:presenceInfo xmlns:p15="http://schemas.microsoft.com/office/powerpoint/2012/main" userId="Ryan Topping" providerId="None"/>
      </p:ext>
    </p:extLst>
  </p:cmAuthor>
  <p:cmAuthor id="12" name="Megan Cartwright" initials="MC" lastIdx="29" clrIdx="11">
    <p:extLst>
      <p:ext uri="{19B8F6BF-5375-455C-9EA6-DF929625EA0E}">
        <p15:presenceInfo xmlns:p15="http://schemas.microsoft.com/office/powerpoint/2012/main" userId="S-1-5-21-1816575679-3740301505-2482652554-2841" providerId="AD"/>
      </p:ext>
    </p:extLst>
  </p:cmAuthor>
  <p:cmAuthor id="13" name="Jenny Schulz" initials="JS" lastIdx="38" clrIdx="12">
    <p:extLst>
      <p:ext uri="{19B8F6BF-5375-455C-9EA6-DF929625EA0E}">
        <p15:presenceInfo xmlns:p15="http://schemas.microsoft.com/office/powerpoint/2012/main" userId="S-1-5-21-1816575679-3740301505-2482652554-1262" providerId="AD"/>
      </p:ext>
    </p:extLst>
  </p:cmAuthor>
  <p:cmAuthor id="14" name="Andrea Boecler" initials="AB" lastIdx="15" clrIdx="13">
    <p:extLst>
      <p:ext uri="{19B8F6BF-5375-455C-9EA6-DF929625EA0E}">
        <p15:presenceInfo xmlns:p15="http://schemas.microsoft.com/office/powerpoint/2012/main" userId="Andrea Boecler" providerId="None"/>
      </p:ext>
    </p:extLst>
  </p:cmAuthor>
  <p:cmAuthor id="15" name="Jennifer Eimers" initials="JE" lastIdx="1" clrIdx="14">
    <p:extLst>
      <p:ext uri="{19B8F6BF-5375-455C-9EA6-DF929625EA0E}">
        <p15:presenceInfo xmlns:p15="http://schemas.microsoft.com/office/powerpoint/2012/main" userId="S-1-5-21-1816575679-3740301505-2482652554-71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B"/>
    <a:srgbClr val="00539B"/>
    <a:srgbClr val="449DC7"/>
    <a:srgbClr val="8B3D9A"/>
    <a:srgbClr val="F8F45A"/>
    <a:srgbClr val="FFFFFF"/>
    <a:srgbClr val="8181FF"/>
    <a:srgbClr val="F5F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 autoAdjust="0"/>
    <p:restoredTop sz="85309" autoAdjust="0"/>
  </p:normalViewPr>
  <p:slideViewPr>
    <p:cSldViewPr snapToGrid="0">
      <p:cViewPr varScale="1">
        <p:scale>
          <a:sx n="53" d="100"/>
          <a:sy n="53" d="100"/>
        </p:scale>
        <p:origin x="816" y="184"/>
      </p:cViewPr>
      <p:guideLst>
        <p:guide orient="horz" pos="4152"/>
        <p:guide orient="horz" pos="1011"/>
        <p:guide orient="horz" pos="4016"/>
        <p:guide orient="horz" pos="151"/>
        <p:guide orient="horz" pos="258"/>
        <p:guide orient="horz" pos="3888"/>
        <p:guide orient="horz"/>
        <p:guide orient="horz" pos="4020"/>
        <p:guide pos="335"/>
        <p:guide pos="7405"/>
        <p:guide pos="3842"/>
        <p:guide pos="457"/>
        <p:guide pos="5133"/>
        <p:guide pos="72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750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gs" Target="tags/tag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>
            <a:extLst>
              <a:ext uri="{FF2B5EF4-FFF2-40B4-BE49-F238E27FC236}">
                <a16:creationId xmlns:a16="http://schemas.microsoft.com/office/drawing/2014/main" id="{B291E1FF-9497-402F-8CE2-6B3A833BB09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001F324-6C4E-4BB1-A2FD-8BF992E0735C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8216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EE9E499D-316C-458B-B8BC-3EFEC4CFAC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F5C7FF3-1ABA-4507-BD29-5919D701DC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CBBD110D-4378-4C58-9D4A-6C63834751F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7625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9F5AC38B-9DE6-49B9-8D80-23A60ACC130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7741B595-FC2C-49CE-9843-C475427485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5036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©2012 Clinical Care Options, LLC. All rights reserved</a:t>
            </a:r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F7BE9321-E268-412B-B688-DC8155D835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F7CF225B-C2A0-4F2C-B858-CD072D7B2504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9799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CF225B-C2A0-4F2C-B858-CD072D7B2504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3959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2D9F9E9-EE4F-4C53-A1D6-6A727206A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0" y="-1588"/>
            <a:ext cx="12199938" cy="451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CO_HIV_RGB.jpg">
            <a:extLst>
              <a:ext uri="{FF2B5EF4-FFF2-40B4-BE49-F238E27FC236}">
                <a16:creationId xmlns:a16="http://schemas.microsoft.com/office/drawing/2014/main" id="{26B0799B-D642-4C87-BE54-D02651B3D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4"/>
          <a:stretch>
            <a:fillRect/>
          </a:stretch>
        </p:blipFill>
        <p:spPr bwMode="auto">
          <a:xfrm>
            <a:off x="8083552" y="5889797"/>
            <a:ext cx="3671888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E423A6-F7E5-444C-8472-02A36115DC8B}"/>
              </a:ext>
            </a:extLst>
          </p:cNvPr>
          <p:cNvCxnSpPr/>
          <p:nvPr userDrawn="1"/>
        </p:nvCxnSpPr>
        <p:spPr bwMode="auto">
          <a:xfrm>
            <a:off x="-14286" y="4513263"/>
            <a:ext cx="12211051" cy="0"/>
          </a:xfrm>
          <a:prstGeom prst="line">
            <a:avLst/>
          </a:prstGeom>
          <a:ln w="28575">
            <a:solidFill>
              <a:srgbClr val="00539B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725490" y="409577"/>
            <a:ext cx="11029950" cy="3248025"/>
          </a:xfrm>
        </p:spPr>
        <p:txBody>
          <a:bodyPr/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052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Column/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19531" y="151711"/>
            <a:ext cx="10959856" cy="991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19591" y="1219203"/>
            <a:ext cx="10959853" cy="453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6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19531" y="151711"/>
            <a:ext cx="10959856" cy="991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0"/>
          </p:nvPr>
        </p:nvSpPr>
        <p:spPr>
          <a:xfrm>
            <a:off x="619591" y="1219201"/>
            <a:ext cx="10959853" cy="448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13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19531" y="151711"/>
            <a:ext cx="10959856" cy="991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19591" y="1727208"/>
            <a:ext cx="10959853" cy="4028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0"/>
          </p:nvPr>
        </p:nvSpPr>
        <p:spPr>
          <a:xfrm>
            <a:off x="619591" y="1219291"/>
            <a:ext cx="10959853" cy="448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5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619591" y="1219203"/>
            <a:ext cx="10959853" cy="453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2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7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20023" y="1219208"/>
            <a:ext cx="5470158" cy="458701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94415" y="1219200"/>
            <a:ext cx="5484971" cy="4596542"/>
          </a:xfrm>
        </p:spPr>
        <p:txBody>
          <a:bodyPr/>
          <a:lstStyle>
            <a:lvl1pPr marL="228600" indent="-228600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37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Right text,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109229" y="1219208"/>
            <a:ext cx="5470158" cy="458701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200"/>
              </a:spcBef>
              <a:buNone/>
              <a:defRPr lang="en-US" sz="1400" dirty="0" smtClean="0"/>
            </a:lvl1pPr>
            <a:lvl2pPr>
              <a:defRPr lang="en-US" sz="14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</a:lstStyle>
          <a:p>
            <a:pPr marL="0" lvl="0" indent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9441" y="1219200"/>
            <a:ext cx="5484971" cy="4596542"/>
          </a:xfrm>
        </p:spPr>
        <p:txBody>
          <a:bodyPr/>
          <a:lstStyle>
            <a:lvl1pPr marL="228600" indent="-228600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4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109229" y="1841501"/>
            <a:ext cx="5470158" cy="396471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70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205218"/>
            <a:ext cx="10969943" cy="1039682"/>
          </a:xfrm>
        </p:spPr>
        <p:txBody>
          <a:bodyPr/>
          <a:lstStyle/>
          <a:p>
            <a:r>
              <a:rPr lang="en-US" dirty="0"/>
              <a:t>Click to edit divider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439" y="4744004"/>
            <a:ext cx="10969944" cy="433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Presentation subtitle goes here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29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/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19531" y="1229456"/>
            <a:ext cx="109876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46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221" y="1981200"/>
            <a:ext cx="10206025" cy="40386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0757" y="157316"/>
            <a:ext cx="100494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0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4" y="238212"/>
            <a:ext cx="10869613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30" y="1513047"/>
            <a:ext cx="10874697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0218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84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30" y="428858"/>
            <a:ext cx="10969943" cy="676564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530" y="1524000"/>
            <a:ext cx="10969943" cy="4648200"/>
          </a:xfrm>
        </p:spPr>
        <p:txBody>
          <a:bodyPr/>
          <a:lstStyle>
            <a:lvl1pPr>
              <a:lnSpc>
                <a:spcPct val="100000"/>
              </a:lnSpc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5588" y="6248400"/>
            <a:ext cx="10851327" cy="4572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8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20023" y="1279525"/>
            <a:ext cx="5470158" cy="4576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342000" y="1279525"/>
            <a:ext cx="5341075" cy="45862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137124" y="635644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defTabSz="91429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Verdan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3" name="Line 8"/>
          <p:cNvSpPr>
            <a:spLocks noChangeShapeType="1"/>
          </p:cNvSpPr>
          <p:nvPr userDrawn="1"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hangingPunct="1"/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189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gray">
          <a:xfrm>
            <a:off x="9465386" y="852488"/>
            <a:ext cx="163787" cy="4297680"/>
          </a:xfrm>
          <a:custGeom>
            <a:avLst/>
            <a:gdLst>
              <a:gd name="T0" fmla="*/ 0 w 94692"/>
              <a:gd name="T1" fmla="*/ 0 h 3865545"/>
              <a:gd name="T2" fmla="*/ 0 w 94692"/>
              <a:gd name="T3" fmla="*/ 0 h 3865545"/>
              <a:gd name="T4" fmla="*/ 165241 w 94692"/>
              <a:gd name="T5" fmla="*/ 0 h 3865545"/>
              <a:gd name="T6" fmla="*/ 165241 w 94692"/>
              <a:gd name="T7" fmla="*/ 4041846 h 3865545"/>
              <a:gd name="T8" fmla="*/ 0 w 94692"/>
              <a:gd name="T9" fmla="*/ 4041846 h 3865545"/>
              <a:gd name="T10" fmla="*/ 0 w 94692"/>
              <a:gd name="T11" fmla="*/ 4041846 h 3865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692" h="3865545">
                <a:moveTo>
                  <a:pt x="0" y="0"/>
                </a:moveTo>
                <a:lnTo>
                  <a:pt x="0" y="0"/>
                </a:lnTo>
                <a:lnTo>
                  <a:pt x="94692" y="0"/>
                </a:lnTo>
                <a:lnTo>
                  <a:pt x="94692" y="3865545"/>
                </a:lnTo>
                <a:lnTo>
                  <a:pt x="0" y="3865545"/>
                </a:lnTo>
              </a:path>
            </a:pathLst>
          </a:custGeom>
          <a:noFill/>
          <a:ln w="25400" cap="flat" cmpd="sng" algn="ctr">
            <a:solidFill>
              <a:srgbClr val="071D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48130" name="Title Placeholder 1"/>
          <p:cNvSpPr>
            <a:spLocks noGrp="1"/>
          </p:cNvSpPr>
          <p:nvPr>
            <p:ph type="ctrTitle"/>
          </p:nvPr>
        </p:nvSpPr>
        <p:spPr>
          <a:xfrm>
            <a:off x="548075" y="2194560"/>
            <a:ext cx="5482854" cy="1463040"/>
          </a:xfrm>
        </p:spPr>
        <p:txBody>
          <a:bodyPr anchor="b"/>
          <a:lstStyle>
            <a:lvl1pPr>
              <a:lnSpc>
                <a:spcPct val="85000"/>
              </a:lnSpc>
              <a:defRPr sz="3200" b="1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8131" name="Text Placeholder 2"/>
          <p:cNvSpPr>
            <a:spLocks noGrp="1"/>
          </p:cNvSpPr>
          <p:nvPr>
            <p:ph type="subTitle" idx="1"/>
          </p:nvPr>
        </p:nvSpPr>
        <p:spPr>
          <a:xfrm>
            <a:off x="548076" y="3702050"/>
            <a:ext cx="4873413" cy="274638"/>
          </a:xfrm>
        </p:spPr>
        <p:txBody>
          <a:bodyPr anchor="t"/>
          <a:lstStyle>
            <a:lvl1pPr>
              <a:defRPr sz="14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548076" y="4021138"/>
            <a:ext cx="2844059" cy="3048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defRPr sz="1400">
                <a:cs typeface="+mn-cs"/>
              </a:defRPr>
            </a:lvl1pPr>
          </a:lstStyle>
          <a:p>
            <a:pPr defTabSz="457200" eaLnBrk="1" hangingPunct="1">
              <a:defRPr/>
            </a:pPr>
            <a:endParaRPr lang="en-US" b="0" dirty="0">
              <a:solidFill>
                <a:srgbClr val="070605"/>
              </a:solidFill>
              <a:latin typeface="Calibri"/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gray">
          <a:xfrm>
            <a:off x="9857092" y="1074057"/>
            <a:ext cx="163787" cy="4828178"/>
          </a:xfrm>
          <a:custGeom>
            <a:avLst/>
            <a:gdLst>
              <a:gd name="T0" fmla="*/ 0 w 94692"/>
              <a:gd name="T1" fmla="*/ 0 h 3865545"/>
              <a:gd name="T2" fmla="*/ 0 w 94692"/>
              <a:gd name="T3" fmla="*/ 0 h 3865545"/>
              <a:gd name="T4" fmla="*/ 165241 w 94692"/>
              <a:gd name="T5" fmla="*/ 0 h 3865545"/>
              <a:gd name="T6" fmla="*/ 165241 w 94692"/>
              <a:gd name="T7" fmla="*/ 4041846 h 3865545"/>
              <a:gd name="T8" fmla="*/ 0 w 94692"/>
              <a:gd name="T9" fmla="*/ 4041846 h 3865545"/>
              <a:gd name="T10" fmla="*/ 0 w 94692"/>
              <a:gd name="T11" fmla="*/ 4041846 h 3865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692" h="3865545">
                <a:moveTo>
                  <a:pt x="0" y="0"/>
                </a:moveTo>
                <a:lnTo>
                  <a:pt x="0" y="0"/>
                </a:lnTo>
                <a:lnTo>
                  <a:pt x="94692" y="0"/>
                </a:lnTo>
                <a:lnTo>
                  <a:pt x="94692" y="3865545"/>
                </a:lnTo>
                <a:lnTo>
                  <a:pt x="0" y="3865545"/>
                </a:lnTo>
              </a:path>
            </a:pathLst>
          </a:custGeom>
          <a:noFill/>
          <a:ln w="25400" cap="flat" cmpd="sng" algn="ctr">
            <a:solidFill>
              <a:srgbClr val="071D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defTabSz="457200" eaLnBrk="1" hangingPunct="1"/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747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gray">
          <a:xfrm>
            <a:off x="6092297" y="1530350"/>
            <a:ext cx="167172" cy="3797300"/>
          </a:xfrm>
          <a:custGeom>
            <a:avLst/>
            <a:gdLst>
              <a:gd name="T0" fmla="*/ 0 w 94692"/>
              <a:gd name="T1" fmla="*/ 0 h 3865545"/>
              <a:gd name="T2" fmla="*/ 0 w 94692"/>
              <a:gd name="T3" fmla="*/ 0 h 3865545"/>
              <a:gd name="T4" fmla="*/ 165241 w 94692"/>
              <a:gd name="T5" fmla="*/ 0 h 3865545"/>
              <a:gd name="T6" fmla="*/ 165241 w 94692"/>
              <a:gd name="T7" fmla="*/ 3729975 h 3865545"/>
              <a:gd name="T8" fmla="*/ 0 w 94692"/>
              <a:gd name="T9" fmla="*/ 3729975 h 3865545"/>
              <a:gd name="T10" fmla="*/ 0 w 94692"/>
              <a:gd name="T11" fmla="*/ 3729975 h 3865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692" h="3865545">
                <a:moveTo>
                  <a:pt x="0" y="0"/>
                </a:moveTo>
                <a:lnTo>
                  <a:pt x="0" y="0"/>
                </a:lnTo>
                <a:lnTo>
                  <a:pt x="94692" y="0"/>
                </a:lnTo>
                <a:lnTo>
                  <a:pt x="94692" y="3865545"/>
                </a:lnTo>
                <a:lnTo>
                  <a:pt x="0" y="3865545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48130" name="Title Placeholder 1"/>
          <p:cNvSpPr>
            <a:spLocks noGrp="1"/>
          </p:cNvSpPr>
          <p:nvPr>
            <p:ph type="ctrTitle"/>
          </p:nvPr>
        </p:nvSpPr>
        <p:spPr>
          <a:xfrm>
            <a:off x="548075" y="2194559"/>
            <a:ext cx="5482854" cy="1463040"/>
          </a:xfrm>
        </p:spPr>
        <p:txBody>
          <a:bodyPr anchor="b"/>
          <a:lstStyle>
            <a:lvl1pPr>
              <a:lnSpc>
                <a:spcPct val="85000"/>
              </a:lnSpc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8131" name="Text Placeholder 2"/>
          <p:cNvSpPr>
            <a:spLocks noGrp="1"/>
          </p:cNvSpPr>
          <p:nvPr>
            <p:ph type="subTitle" idx="1"/>
          </p:nvPr>
        </p:nvSpPr>
        <p:spPr>
          <a:xfrm>
            <a:off x="548076" y="3702050"/>
            <a:ext cx="4873413" cy="696214"/>
          </a:xfrm>
        </p:spPr>
        <p:txBody>
          <a:bodyPr anchor="t"/>
          <a:lstStyle>
            <a:lvl1pPr>
              <a:defRPr sz="1400">
                <a:solidFill>
                  <a:srgbClr val="84BD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Freeform 6"/>
          <p:cNvSpPr>
            <a:spLocks/>
          </p:cNvSpPr>
          <p:nvPr userDrawn="1"/>
        </p:nvSpPr>
        <p:spPr bwMode="gray">
          <a:xfrm>
            <a:off x="6092297" y="1530350"/>
            <a:ext cx="167172" cy="3797300"/>
          </a:xfrm>
          <a:custGeom>
            <a:avLst/>
            <a:gdLst>
              <a:gd name="T0" fmla="*/ 0 w 94692"/>
              <a:gd name="T1" fmla="*/ 0 h 3865545"/>
              <a:gd name="T2" fmla="*/ 0 w 94692"/>
              <a:gd name="T3" fmla="*/ 0 h 3865545"/>
              <a:gd name="T4" fmla="*/ 165241 w 94692"/>
              <a:gd name="T5" fmla="*/ 0 h 3865545"/>
              <a:gd name="T6" fmla="*/ 165241 w 94692"/>
              <a:gd name="T7" fmla="*/ 3729975 h 3865545"/>
              <a:gd name="T8" fmla="*/ 0 w 94692"/>
              <a:gd name="T9" fmla="*/ 3729975 h 3865545"/>
              <a:gd name="T10" fmla="*/ 0 w 94692"/>
              <a:gd name="T11" fmla="*/ 3729975 h 3865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692" h="3865545">
                <a:moveTo>
                  <a:pt x="0" y="0"/>
                </a:moveTo>
                <a:lnTo>
                  <a:pt x="0" y="0"/>
                </a:lnTo>
                <a:lnTo>
                  <a:pt x="94692" y="0"/>
                </a:lnTo>
                <a:lnTo>
                  <a:pt x="94692" y="3865545"/>
                </a:lnTo>
                <a:lnTo>
                  <a:pt x="0" y="3865545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defTabSz="457200" eaLnBrk="1" hangingPunct="1"/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67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" y="6537416"/>
            <a:ext cx="12188825" cy="320675"/>
          </a:xfrm>
          <a:prstGeom prst="rect">
            <a:avLst/>
          </a:prstGeom>
          <a:solidFill>
            <a:srgbClr val="071D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pic>
        <p:nvPicPr>
          <p:cNvPr id="5" name="Picture 12" descr="AbbVieLogo_Standard_RGB.eps"/>
          <p:cNvPicPr>
            <a:picLocks noChangeAspect="1"/>
          </p:cNvPicPr>
          <p:nvPr/>
        </p:nvPicPr>
        <p:blipFill>
          <a:blip r:embed="rId2" cstate="print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5" y="493713"/>
            <a:ext cx="1828324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6"/>
          <p:cNvSpPr>
            <a:spLocks/>
          </p:cNvSpPr>
          <p:nvPr/>
        </p:nvSpPr>
        <p:spPr bwMode="gray">
          <a:xfrm>
            <a:off x="6092297" y="1530350"/>
            <a:ext cx="167172" cy="3797300"/>
          </a:xfrm>
          <a:custGeom>
            <a:avLst/>
            <a:gdLst>
              <a:gd name="T0" fmla="*/ 0 w 94692"/>
              <a:gd name="T1" fmla="*/ 0 h 3865545"/>
              <a:gd name="T2" fmla="*/ 0 w 94692"/>
              <a:gd name="T3" fmla="*/ 0 h 3865545"/>
              <a:gd name="T4" fmla="*/ 165241 w 94692"/>
              <a:gd name="T5" fmla="*/ 0 h 3865545"/>
              <a:gd name="T6" fmla="*/ 165241 w 94692"/>
              <a:gd name="T7" fmla="*/ 3729975 h 3865545"/>
              <a:gd name="T8" fmla="*/ 0 w 94692"/>
              <a:gd name="T9" fmla="*/ 3729975 h 3865545"/>
              <a:gd name="T10" fmla="*/ 0 w 94692"/>
              <a:gd name="T11" fmla="*/ 3729975 h 3865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692" h="3865545">
                <a:moveTo>
                  <a:pt x="0" y="0"/>
                </a:moveTo>
                <a:lnTo>
                  <a:pt x="0" y="0"/>
                </a:lnTo>
                <a:lnTo>
                  <a:pt x="94692" y="0"/>
                </a:lnTo>
                <a:lnTo>
                  <a:pt x="94692" y="3865545"/>
                </a:lnTo>
                <a:lnTo>
                  <a:pt x="0" y="3865545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11" name="Rectangle 11"/>
          <p:cNvSpPr>
            <a:spLocks noGrp="1"/>
          </p:cNvSpPr>
          <p:nvPr>
            <p:ph type="body" idx="1"/>
          </p:nvPr>
        </p:nvSpPr>
        <p:spPr>
          <a:xfrm>
            <a:off x="548075" y="1279602"/>
            <a:ext cx="7899458" cy="37941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Rectangle 10"/>
          <p:cNvSpPr>
            <a:spLocks noGrp="1"/>
          </p:cNvSpPr>
          <p:nvPr>
            <p:ph type="title"/>
          </p:nvPr>
        </p:nvSpPr>
        <p:spPr>
          <a:xfrm>
            <a:off x="550191" y="5164138"/>
            <a:ext cx="5848943" cy="28416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1" y="6537416"/>
            <a:ext cx="12188825" cy="320675"/>
          </a:xfrm>
          <a:prstGeom prst="rect">
            <a:avLst/>
          </a:prstGeom>
          <a:solidFill>
            <a:srgbClr val="071D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 eaLnBrk="1" hangingPunct="1">
              <a:lnSpc>
                <a:spcPct val="90000"/>
              </a:lnSpc>
            </a:pPr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8" name="Freeform 6"/>
          <p:cNvSpPr>
            <a:spLocks/>
          </p:cNvSpPr>
          <p:nvPr userDrawn="1"/>
        </p:nvSpPr>
        <p:spPr bwMode="gray">
          <a:xfrm>
            <a:off x="6092297" y="1530350"/>
            <a:ext cx="167172" cy="3797300"/>
          </a:xfrm>
          <a:custGeom>
            <a:avLst/>
            <a:gdLst>
              <a:gd name="T0" fmla="*/ 0 w 94692"/>
              <a:gd name="T1" fmla="*/ 0 h 3865545"/>
              <a:gd name="T2" fmla="*/ 0 w 94692"/>
              <a:gd name="T3" fmla="*/ 0 h 3865545"/>
              <a:gd name="T4" fmla="*/ 165241 w 94692"/>
              <a:gd name="T5" fmla="*/ 0 h 3865545"/>
              <a:gd name="T6" fmla="*/ 165241 w 94692"/>
              <a:gd name="T7" fmla="*/ 3729975 h 3865545"/>
              <a:gd name="T8" fmla="*/ 0 w 94692"/>
              <a:gd name="T9" fmla="*/ 3729975 h 3865545"/>
              <a:gd name="T10" fmla="*/ 0 w 94692"/>
              <a:gd name="T11" fmla="*/ 3729975 h 3865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692" h="3865545">
                <a:moveTo>
                  <a:pt x="0" y="0"/>
                </a:moveTo>
                <a:lnTo>
                  <a:pt x="0" y="0"/>
                </a:lnTo>
                <a:lnTo>
                  <a:pt x="94692" y="0"/>
                </a:lnTo>
                <a:lnTo>
                  <a:pt x="94692" y="3865545"/>
                </a:lnTo>
                <a:lnTo>
                  <a:pt x="0" y="3865545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defTabSz="457200" eaLnBrk="1" hangingPunct="1"/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161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" y="6537416"/>
            <a:ext cx="12188825" cy="320675"/>
          </a:xfrm>
          <a:prstGeom prst="rect">
            <a:avLst/>
          </a:prstGeom>
          <a:solidFill>
            <a:srgbClr val="071D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19" name="Rectangle 7"/>
          <p:cNvSpPr>
            <a:spLocks noGrp="1"/>
          </p:cNvSpPr>
          <p:nvPr>
            <p:ph type="title"/>
          </p:nvPr>
        </p:nvSpPr>
        <p:spPr>
          <a:xfrm>
            <a:off x="550191" y="5164138"/>
            <a:ext cx="5848943" cy="28416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0" name="Rectangle 8"/>
          <p:cNvSpPr>
            <a:spLocks noGrp="1"/>
          </p:cNvSpPr>
          <p:nvPr>
            <p:ph type="body" idx="1"/>
          </p:nvPr>
        </p:nvSpPr>
        <p:spPr>
          <a:xfrm>
            <a:off x="548075" y="1279602"/>
            <a:ext cx="7910040" cy="3794125"/>
          </a:xfrm>
          <a:noFill/>
          <a:ln/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1" y="6537416"/>
            <a:ext cx="12188825" cy="320675"/>
          </a:xfrm>
          <a:prstGeom prst="rect">
            <a:avLst/>
          </a:prstGeom>
          <a:solidFill>
            <a:srgbClr val="071D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 eaLnBrk="1" hangingPunct="1">
              <a:lnSpc>
                <a:spcPct val="90000"/>
              </a:lnSpc>
            </a:pPr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185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077" y="1142999"/>
            <a:ext cx="11088445" cy="5257800"/>
          </a:xfrm>
        </p:spPr>
        <p:txBody>
          <a:bodyPr anchor="t"/>
          <a:lstStyle>
            <a:lvl1pPr>
              <a:defRPr sz="2200">
                <a:solidFill>
                  <a:srgbClr val="070605"/>
                </a:solidFill>
              </a:defRPr>
            </a:lvl1pPr>
            <a:lvl2pPr marL="457200" indent="-342900">
              <a:buFont typeface="Arial" pitchFamily="34" charset="0"/>
              <a:buChar char="•"/>
              <a:defRPr sz="2200">
                <a:solidFill>
                  <a:srgbClr val="070605"/>
                </a:solidFill>
              </a:defRPr>
            </a:lvl2pPr>
            <a:lvl3pPr>
              <a:defRPr sz="2200">
                <a:solidFill>
                  <a:srgbClr val="070605"/>
                </a:solidFill>
              </a:defRPr>
            </a:lvl3pPr>
            <a:lvl4pPr>
              <a:defRPr sz="2200">
                <a:solidFill>
                  <a:srgbClr val="070605"/>
                </a:solidFill>
              </a:defRPr>
            </a:lvl4pPr>
            <a:lvl5pPr>
              <a:defRPr sz="2200">
                <a:solidFill>
                  <a:srgbClr val="070605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hangingPunct="1"/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591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91"/>
            <a:ext cx="10360501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925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FBF3342-BF0C-44F2-985A-F3AF63CAF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219" y="330201"/>
            <a:ext cx="11241221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718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077" y="1142999"/>
            <a:ext cx="5442649" cy="5257800"/>
          </a:xfrm>
        </p:spPr>
        <p:txBody>
          <a:bodyPr anchor="t"/>
          <a:lstStyle>
            <a:lvl1pPr>
              <a:defRPr sz="2000">
                <a:solidFill>
                  <a:srgbClr val="070605"/>
                </a:solidFill>
              </a:defRPr>
            </a:lvl1pPr>
            <a:lvl2pPr marL="457200" indent="-342900">
              <a:buFont typeface="Arial" pitchFamily="34" charset="0"/>
              <a:buChar char="•"/>
              <a:defRPr sz="2000">
                <a:solidFill>
                  <a:srgbClr val="070605"/>
                </a:solidFill>
              </a:defRPr>
            </a:lvl2pPr>
            <a:lvl3pPr>
              <a:defRPr sz="2000">
                <a:solidFill>
                  <a:srgbClr val="070605"/>
                </a:solidFill>
              </a:defRPr>
            </a:lvl3pPr>
            <a:lvl4pPr>
              <a:defRPr sz="2000">
                <a:solidFill>
                  <a:srgbClr val="070605"/>
                </a:solidFill>
              </a:defRPr>
            </a:lvl4pPr>
            <a:lvl5pPr>
              <a:defRPr sz="2000">
                <a:solidFill>
                  <a:srgbClr val="07060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873" y="1142999"/>
            <a:ext cx="5442649" cy="5257800"/>
          </a:xfrm>
        </p:spPr>
        <p:txBody>
          <a:bodyPr anchor="t"/>
          <a:lstStyle>
            <a:lvl1pPr>
              <a:defRPr sz="2000">
                <a:solidFill>
                  <a:srgbClr val="070605"/>
                </a:solidFill>
              </a:defRPr>
            </a:lvl1pPr>
            <a:lvl2pPr marL="457200" indent="-342900">
              <a:buFont typeface="Arial" pitchFamily="34" charset="0"/>
              <a:buChar char="•"/>
              <a:defRPr sz="2000">
                <a:solidFill>
                  <a:srgbClr val="070605"/>
                </a:solidFill>
              </a:defRPr>
            </a:lvl2pPr>
            <a:lvl3pPr>
              <a:defRPr sz="2000">
                <a:solidFill>
                  <a:srgbClr val="070605"/>
                </a:solidFill>
              </a:defRPr>
            </a:lvl3pPr>
            <a:lvl4pPr>
              <a:defRPr sz="2000">
                <a:solidFill>
                  <a:srgbClr val="070605"/>
                </a:solidFill>
              </a:defRPr>
            </a:lvl4pPr>
            <a:lvl5pPr>
              <a:defRPr sz="2000">
                <a:solidFill>
                  <a:srgbClr val="07060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8498" y="228600"/>
            <a:ext cx="11091831" cy="713232"/>
          </a:xfrm>
        </p:spPr>
        <p:txBody>
          <a:bodyPr anchor="b"/>
          <a:lstStyle>
            <a:lvl1pPr>
              <a:defRPr sz="2400">
                <a:solidFill>
                  <a:srgbClr val="071D49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hangingPunct="1"/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6115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497" y="1143000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497" y="1831974"/>
            <a:ext cx="5385514" cy="4511675"/>
          </a:xfrm>
        </p:spPr>
        <p:txBody>
          <a:bodyPr anchor="t"/>
          <a:lstStyle>
            <a:lvl1pPr>
              <a:defRPr sz="2000">
                <a:solidFill>
                  <a:srgbClr val="070605"/>
                </a:solidFill>
              </a:defRPr>
            </a:lvl1pPr>
            <a:lvl2pPr marL="457200" indent="-342900">
              <a:buFont typeface="Arial" pitchFamily="34" charset="0"/>
              <a:buChar char="•"/>
              <a:defRPr sz="2000">
                <a:solidFill>
                  <a:srgbClr val="070605"/>
                </a:solidFill>
              </a:defRPr>
            </a:lvl2pPr>
            <a:lvl3pPr>
              <a:defRPr sz="2000">
                <a:solidFill>
                  <a:srgbClr val="070605"/>
                </a:solidFill>
              </a:defRPr>
            </a:lvl3pPr>
            <a:lvl4pPr>
              <a:defRPr sz="2000">
                <a:solidFill>
                  <a:srgbClr val="070605"/>
                </a:solidFill>
              </a:defRPr>
            </a:lvl4pPr>
            <a:lvl5pPr>
              <a:defRPr sz="2000">
                <a:solidFill>
                  <a:srgbClr val="07060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143000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1831974"/>
            <a:ext cx="5387630" cy="4511675"/>
          </a:xfrm>
        </p:spPr>
        <p:txBody>
          <a:bodyPr anchor="t"/>
          <a:lstStyle>
            <a:lvl1pPr>
              <a:defRPr sz="2000">
                <a:solidFill>
                  <a:srgbClr val="070605"/>
                </a:solidFill>
              </a:defRPr>
            </a:lvl1pPr>
            <a:lvl2pPr marL="457200" indent="-342900">
              <a:buFont typeface="Arial" pitchFamily="34" charset="0"/>
              <a:buChar char="•"/>
              <a:defRPr sz="2000">
                <a:solidFill>
                  <a:srgbClr val="070605"/>
                </a:solidFill>
              </a:defRPr>
            </a:lvl2pPr>
            <a:lvl3pPr>
              <a:defRPr sz="2000">
                <a:solidFill>
                  <a:srgbClr val="070605"/>
                </a:solidFill>
              </a:defRPr>
            </a:lvl3pPr>
            <a:lvl4pPr>
              <a:defRPr sz="2000">
                <a:solidFill>
                  <a:srgbClr val="070605"/>
                </a:solidFill>
              </a:defRPr>
            </a:lvl4pPr>
            <a:lvl5pPr>
              <a:defRPr sz="2000">
                <a:solidFill>
                  <a:srgbClr val="07060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8498" y="228600"/>
            <a:ext cx="11091831" cy="713232"/>
          </a:xfrm>
        </p:spPr>
        <p:txBody>
          <a:bodyPr anchor="b"/>
          <a:lstStyle>
            <a:lvl1pPr>
              <a:defRPr sz="2800">
                <a:solidFill>
                  <a:srgbClr val="071D49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hangingPunct="1"/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304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8498" y="228600"/>
            <a:ext cx="11091831" cy="713232"/>
          </a:xfrm>
        </p:spPr>
        <p:txBody>
          <a:bodyPr anchor="b"/>
          <a:lstStyle>
            <a:lvl1pPr>
              <a:defRPr sz="2800">
                <a:solidFill>
                  <a:srgbClr val="071D49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hangingPunct="1"/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601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582" y="1143000"/>
            <a:ext cx="6813892" cy="5257800"/>
          </a:xfrm>
        </p:spPr>
        <p:txBody>
          <a:bodyPr anchor="t"/>
          <a:lstStyle>
            <a:lvl1pPr>
              <a:defRPr sz="2000">
                <a:solidFill>
                  <a:srgbClr val="070605"/>
                </a:solidFill>
              </a:defRPr>
            </a:lvl1pPr>
            <a:lvl2pPr marL="457200" indent="-342900">
              <a:buFont typeface="Arial" pitchFamily="34" charset="0"/>
              <a:buChar char="•"/>
              <a:defRPr sz="2000">
                <a:solidFill>
                  <a:srgbClr val="070605"/>
                </a:solidFill>
              </a:defRPr>
            </a:lvl2pPr>
            <a:lvl3pPr>
              <a:defRPr sz="2000">
                <a:solidFill>
                  <a:srgbClr val="070605"/>
                </a:solidFill>
              </a:defRPr>
            </a:lvl3pPr>
            <a:lvl4pPr>
              <a:defRPr sz="2000">
                <a:solidFill>
                  <a:srgbClr val="070605"/>
                </a:solidFill>
              </a:defRPr>
            </a:lvl4pPr>
            <a:lvl5pPr>
              <a:defRPr sz="2000">
                <a:solidFill>
                  <a:srgbClr val="070605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557" y="1142999"/>
            <a:ext cx="4010039" cy="5257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498" y="228600"/>
            <a:ext cx="11091831" cy="713232"/>
          </a:xfrm>
        </p:spPr>
        <p:txBody>
          <a:bodyPr anchor="b"/>
          <a:lstStyle>
            <a:lvl1pPr>
              <a:defRPr sz="2800">
                <a:solidFill>
                  <a:srgbClr val="071D49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550191" y="958850"/>
            <a:ext cx="11088445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hangingPunct="1"/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896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1143078"/>
            <a:ext cx="7313295" cy="3609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2002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468" y="1143000"/>
            <a:ext cx="2772111" cy="52578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134" y="1143000"/>
            <a:ext cx="8113187" cy="5257800"/>
          </a:xfrm>
        </p:spPr>
        <p:txBody>
          <a:bodyPr vert="eaVert"/>
          <a:lstStyle>
            <a:lvl1pPr>
              <a:defRPr sz="2000">
                <a:solidFill>
                  <a:srgbClr val="070605"/>
                </a:solidFill>
              </a:defRPr>
            </a:lvl1pPr>
            <a:lvl2pPr marL="457200" indent="-342900">
              <a:buFont typeface="Arial" pitchFamily="34" charset="0"/>
              <a:buChar char="•"/>
              <a:defRPr sz="2000">
                <a:solidFill>
                  <a:srgbClr val="070605"/>
                </a:solidFill>
              </a:defRPr>
            </a:lvl2pPr>
            <a:lvl3pPr>
              <a:defRPr sz="2000">
                <a:solidFill>
                  <a:srgbClr val="070605"/>
                </a:solidFill>
              </a:defRPr>
            </a:lvl3pPr>
            <a:lvl4pPr>
              <a:defRPr sz="2000">
                <a:solidFill>
                  <a:srgbClr val="070605"/>
                </a:solidFill>
              </a:defRPr>
            </a:lvl4pPr>
            <a:lvl5pPr>
              <a:defRPr sz="2000">
                <a:solidFill>
                  <a:srgbClr val="070605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934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nal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AbbVieLogo_Small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6" y="6631079"/>
            <a:ext cx="91416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195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418" y="3085765"/>
            <a:ext cx="11259934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40" y="1020431"/>
            <a:ext cx="10990686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44" y="2495496"/>
            <a:ext cx="1099068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3970" y="5956188"/>
            <a:ext cx="284405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4/7/20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042" y="5951862"/>
            <a:ext cx="691540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5552" y="5956188"/>
            <a:ext cx="101617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72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170" y="614407"/>
            <a:ext cx="113063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1" y="702156"/>
            <a:ext cx="11026744" cy="1013800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44" y="2180502"/>
            <a:ext cx="11026742" cy="36783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5551" y="5956188"/>
            <a:ext cx="1052234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11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701" y="5142025"/>
            <a:ext cx="1128792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4" y="3043915"/>
            <a:ext cx="11026742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044" y="4541417"/>
            <a:ext cx="11026742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4/7/20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76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38212"/>
            <a:ext cx="10869614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3" y="1510730"/>
            <a:ext cx="5307895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1121" y="1510730"/>
            <a:ext cx="5228207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94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899" y="606605"/>
            <a:ext cx="1129709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1" y="729658"/>
            <a:ext cx="11026744" cy="988332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074" y="2228004"/>
            <a:ext cx="5420979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804" y="2228004"/>
            <a:ext cx="542098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8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899" y="606605"/>
            <a:ext cx="1129709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041" y="729658"/>
            <a:ext cx="11026744" cy="988332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6989" y="2250943"/>
            <a:ext cx="5085750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42" y="2926103"/>
            <a:ext cx="5391696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2070" y="2250943"/>
            <a:ext cx="5085749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093" y="2926103"/>
            <a:ext cx="5391696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18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01" y="606605"/>
            <a:ext cx="1129709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745" y="729658"/>
            <a:ext cx="11026744" cy="988332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92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89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701" y="5141973"/>
            <a:ext cx="11295258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74" y="5262296"/>
            <a:ext cx="490816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99" y="601200"/>
            <a:ext cx="11289899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9329" y="5262347"/>
            <a:ext cx="5868458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4/7/20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54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1" y="4693389"/>
            <a:ext cx="11026744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702" y="599725"/>
            <a:ext cx="11287918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075" y="5260178"/>
            <a:ext cx="11026745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50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170" y="614407"/>
            <a:ext cx="113063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041" y="702156"/>
            <a:ext cx="11026744" cy="1013800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79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6900" y="599725"/>
            <a:ext cx="2906060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900" y="675777"/>
            <a:ext cx="2003642" cy="5183073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23" y="675777"/>
            <a:ext cx="7894222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1331" y="5956188"/>
            <a:ext cx="13277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4/7/20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723" y="5951862"/>
            <a:ext cx="7894222" cy="365125"/>
          </a:xfrm>
        </p:spPr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3897" y="5956188"/>
            <a:ext cx="116389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49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418" y="3085765"/>
            <a:ext cx="11259934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40" y="1020431"/>
            <a:ext cx="10990686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44" y="2495496"/>
            <a:ext cx="1099068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3970" y="5956188"/>
            <a:ext cx="284405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4/7/20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042" y="5951862"/>
            <a:ext cx="691540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5552" y="5956188"/>
            <a:ext cx="101617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96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170" y="614407"/>
            <a:ext cx="113063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1" y="702156"/>
            <a:ext cx="11026744" cy="1013800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44" y="2180502"/>
            <a:ext cx="11026742" cy="36783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5551" y="5956188"/>
            <a:ext cx="1052234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4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1121" y="1510730"/>
            <a:ext cx="5228207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14" y="238212"/>
            <a:ext cx="10869613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663" y="1510730"/>
            <a:ext cx="5307895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7551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701" y="5142025"/>
            <a:ext cx="1128792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4" y="3043915"/>
            <a:ext cx="11026742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044" y="4541417"/>
            <a:ext cx="11026742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4/7/20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9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899" y="606605"/>
            <a:ext cx="1129709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1" y="729658"/>
            <a:ext cx="11026744" cy="988332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074" y="2228004"/>
            <a:ext cx="5420979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804" y="2228004"/>
            <a:ext cx="542098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70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899" y="606605"/>
            <a:ext cx="1129709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041" y="729658"/>
            <a:ext cx="11026744" cy="988332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6989" y="2250943"/>
            <a:ext cx="5085750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42" y="2926103"/>
            <a:ext cx="5391696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2070" y="2250943"/>
            <a:ext cx="5085749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093" y="2926103"/>
            <a:ext cx="5391696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142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01" y="606605"/>
            <a:ext cx="1129709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745" y="729658"/>
            <a:ext cx="11026744" cy="988332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82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909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701" y="5141973"/>
            <a:ext cx="11295258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74" y="5262296"/>
            <a:ext cx="490816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99" y="601200"/>
            <a:ext cx="11289899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9329" y="5262347"/>
            <a:ext cx="5868458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4/7/20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6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1" y="4693389"/>
            <a:ext cx="11026744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702" y="599725"/>
            <a:ext cx="11287918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075" y="5260178"/>
            <a:ext cx="11026745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24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170" y="614407"/>
            <a:ext cx="113063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041" y="702156"/>
            <a:ext cx="11026744" cy="1013800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629DD1"/>
                </a:solidFill>
              </a:rPr>
              <a:pPr/>
              <a:t>4/7/20</a:t>
            </a:fld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629DD1"/>
                </a:solidFill>
              </a:rPr>
              <a:pPr/>
              <a:t>‹Nº›</a:t>
            </a:fld>
            <a:endParaRPr lang="en-US" dirty="0">
              <a:solidFill>
                <a:srgbClr val="62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66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6900" y="599725"/>
            <a:ext cx="2906060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900" y="675777"/>
            <a:ext cx="2003642" cy="5183073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23" y="675777"/>
            <a:ext cx="7894222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1331" y="5956188"/>
            <a:ext cx="13277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4/7/20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723" y="5951862"/>
            <a:ext cx="7894222" cy="365125"/>
          </a:xfrm>
        </p:spPr>
        <p:txBody>
          <a:bodyPr/>
          <a:lstStyle/>
          <a:p>
            <a:endParaRPr lang="en-US" dirty="0">
              <a:solidFill>
                <a:srgbClr val="629D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3897" y="5956188"/>
            <a:ext cx="116389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4A66A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1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3" y="238212"/>
            <a:ext cx="11138153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477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2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807E86E-ABF6-4875-8D64-797B38291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0" y="-1588"/>
            <a:ext cx="12199938" cy="451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CO_HIV_RGB.jpg">
            <a:extLst>
              <a:ext uri="{FF2B5EF4-FFF2-40B4-BE49-F238E27FC236}">
                <a16:creationId xmlns:a16="http://schemas.microsoft.com/office/drawing/2014/main" id="{625CD8A4-1B41-4EDA-A02D-F444ADD23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4"/>
          <a:stretch>
            <a:fillRect/>
          </a:stretch>
        </p:blipFill>
        <p:spPr bwMode="auto">
          <a:xfrm>
            <a:off x="8148639" y="5891213"/>
            <a:ext cx="3671888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29D764-2FC5-4765-B9B0-88BB3EE3BA1B}"/>
              </a:ext>
            </a:extLst>
          </p:cNvPr>
          <p:cNvCxnSpPr/>
          <p:nvPr userDrawn="1"/>
        </p:nvCxnSpPr>
        <p:spPr bwMode="auto">
          <a:xfrm>
            <a:off x="-14176" y="4511675"/>
            <a:ext cx="12203113" cy="0"/>
          </a:xfrm>
          <a:prstGeom prst="line">
            <a:avLst/>
          </a:prstGeom>
          <a:ln w="28575">
            <a:solidFill>
              <a:srgbClr val="00539B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218" y="4856845"/>
            <a:ext cx="1128101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449DC7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14" y="1895561"/>
            <a:ext cx="10869613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39797"/>
            <a:ext cx="11241088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894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19531" y="151711"/>
            <a:ext cx="10959856" cy="991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02795FF-6106-4167-801B-CEA05A4AD84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8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B026DBC5-8CC7-4599-823D-4AB8A9D1E3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14" y="238125"/>
            <a:ext cx="10869613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004B389A-458B-46FF-A13A-3A5F90BBA9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075" y="1517650"/>
            <a:ext cx="10879138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3" r:id="rId1"/>
    <p:sldLayoutId id="2147484668" r:id="rId2"/>
    <p:sldLayoutId id="2147484674" r:id="rId3"/>
    <p:sldLayoutId id="2147484669" r:id="rId4"/>
    <p:sldLayoutId id="2147484670" r:id="rId5"/>
    <p:sldLayoutId id="2147484671" r:id="rId6"/>
    <p:sldLayoutId id="2147484672" r:id="rId7"/>
    <p:sldLayoutId id="2147484675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Wingdings" panose="05000000000000000000" pitchFamily="2" charset="2"/>
        <a:buChar char="§"/>
        <a:defRPr sz="2800">
          <a:solidFill>
            <a:srgbClr val="FEFDD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panose="020B0604020202020204" pitchFamily="34" charset="0"/>
        <a:buChar char="–"/>
        <a:defRPr sz="2600">
          <a:solidFill>
            <a:srgbClr val="FEFDDE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panose="020B0604020202020204" pitchFamily="34" charset="0"/>
        <a:buChar char="–"/>
        <a:defRPr sz="2400">
          <a:solidFill>
            <a:srgbClr val="FEFDDE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panose="020B0604020202020204" pitchFamily="34" charset="0"/>
        <a:buChar char="–"/>
        <a:defRPr sz="2200">
          <a:solidFill>
            <a:srgbClr val="FEFDDE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panose="020B0604020202020204" pitchFamily="34" charset="0"/>
        <a:buChar char="–"/>
        <a:defRPr sz="2000">
          <a:solidFill>
            <a:srgbClr val="FEFDDE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531" y="151711"/>
            <a:ext cx="10959856" cy="991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591" y="1219203"/>
            <a:ext cx="10959853" cy="453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6030848"/>
            <a:ext cx="12188825" cy="901275"/>
            <a:chOff x="0" y="6030757"/>
            <a:chExt cx="9144000" cy="901275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090387"/>
              <a:ext cx="9144000" cy="777092"/>
            </a:xfrm>
            <a:prstGeom prst="rect">
              <a:avLst/>
            </a:prstGeom>
            <a:gradFill>
              <a:gsLst>
                <a:gs pos="31000">
                  <a:srgbClr val="003479"/>
                </a:gs>
                <a:gs pos="100000">
                  <a:srgbClr val="1C75BC"/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2791" fontAlgn="auto">
                <a:spcBef>
                  <a:spcPts val="0"/>
                </a:spcBef>
                <a:spcAft>
                  <a:spcPts val="0"/>
                </a:spcAft>
              </a:pPr>
              <a:endParaRPr lang="en-US" b="0" kern="0">
                <a:solidFill>
                  <a:srgbClr val="FFFFFF"/>
                </a:solidFill>
                <a:latin typeface="Verdan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959" y="6030757"/>
              <a:ext cx="2621774" cy="901275"/>
            </a:xfrm>
            <a:prstGeom prst="rect">
              <a:avLst/>
            </a:prstGeom>
          </p:spPr>
        </p:pic>
      </p:grp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6554" y="635644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914291" eaLnBrk="1" fontAlgn="auto" hangingPunct="1">
              <a:spcBef>
                <a:spcPts val="0"/>
              </a:spcBef>
              <a:spcAft>
                <a:spcPts val="0"/>
              </a:spcAft>
            </a:pPr>
            <a:fld id="{902795FF-6106-4167-801B-CEA05A4AD848}" type="slidenum">
              <a:rPr lang="en-US" b="0" smtClean="0">
                <a:solidFill>
                  <a:srgbClr val="FFFFFF"/>
                </a:solidFill>
                <a:latin typeface="Verdana"/>
                <a:cs typeface="+mn-cs"/>
              </a:rPr>
              <a:pPr defTabSz="91429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b="0">
              <a:solidFill>
                <a:srgbClr val="FFFFFF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6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1" r:id="rId1"/>
    <p:sldLayoutId id="2147484932" r:id="rId2"/>
    <p:sldLayoutId id="2147484933" r:id="rId3"/>
    <p:sldLayoutId id="2147484934" r:id="rId4"/>
    <p:sldLayoutId id="2147484935" r:id="rId5"/>
    <p:sldLayoutId id="2147484936" r:id="rId6"/>
    <p:sldLayoutId id="2147484937" r:id="rId7"/>
    <p:sldLayoutId id="2147484938" r:id="rId8"/>
    <p:sldLayoutId id="2147484939" r:id="rId9"/>
    <p:sldLayoutId id="2147484941" r:id="rId10"/>
    <p:sldLayoutId id="2147484942" r:id="rId11"/>
    <p:sldLayoutId id="2147484943" r:id="rId12"/>
    <p:sldLayoutId id="2147484944" r:id="rId13"/>
    <p:sldLayoutId id="2147484945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chemeClr val="accent1"/>
          </a:solidFill>
          <a:latin typeface="Verdana"/>
          <a:ea typeface="+mj-ea"/>
          <a:cs typeface="Verdana"/>
        </a:defRPr>
      </a:lvl1pPr>
    </p:titleStyle>
    <p:bodyStyle>
      <a:lvl1pPr marL="228600" indent="-228600" algn="l" defTabSz="457200" rtl="0" eaLnBrk="1" latinLnBrk="0" hangingPunct="1">
        <a:spcBef>
          <a:spcPts val="1200"/>
        </a:spcBef>
        <a:buFont typeface="Wingdings" charset="2"/>
        <a:buChar char="§"/>
        <a:defRPr sz="2000" kern="1200">
          <a:solidFill>
            <a:schemeClr val="tx1"/>
          </a:solidFill>
          <a:latin typeface="Verdana"/>
          <a:ea typeface="+mn-ea"/>
          <a:cs typeface="Verdana"/>
        </a:defRPr>
      </a:lvl1pPr>
      <a:lvl2pPr marL="690563" indent="-233363" algn="l" defTabSz="457200" rtl="0" eaLnBrk="1" latinLnBrk="0" hangingPunct="1">
        <a:spcBef>
          <a:spcPts val="300"/>
        </a:spcBef>
        <a:buFont typeface="Arial"/>
        <a:buChar char="–"/>
        <a:defRPr sz="1600" kern="1200">
          <a:solidFill>
            <a:schemeClr val="tx1"/>
          </a:solidFill>
          <a:latin typeface="Verdana"/>
          <a:ea typeface="+mn-ea"/>
          <a:cs typeface="Verdana"/>
        </a:defRPr>
      </a:lvl2pPr>
      <a:lvl3pPr marL="1087438" indent="-173038" algn="l" defTabSz="457200" rtl="0" eaLnBrk="1" latinLnBrk="0" hangingPunct="1">
        <a:spcBef>
          <a:spcPts val="300"/>
        </a:spcBef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3pPr>
      <a:lvl4pPr marL="1544638" indent="-173038" algn="l" defTabSz="457200" rtl="0" eaLnBrk="1" latinLnBrk="0" hangingPunct="1">
        <a:spcBef>
          <a:spcPts val="300"/>
        </a:spcBef>
        <a:buFont typeface="Arial"/>
        <a:buChar char="–"/>
        <a:defRPr sz="1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72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077" y="1279602"/>
            <a:ext cx="1108844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1" y="6537416"/>
            <a:ext cx="12188825" cy="320675"/>
          </a:xfrm>
          <a:prstGeom prst="rect">
            <a:avLst/>
          </a:prstGeom>
          <a:solidFill>
            <a:srgbClr val="071D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070605"/>
              </a:solidFill>
              <a:latin typeface="Calibri"/>
              <a:cs typeface="Arial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gray">
          <a:xfrm>
            <a:off x="550191" y="5164138"/>
            <a:ext cx="5848943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TextBox 9"/>
          <p:cNvSpPr txBox="1">
            <a:spLocks noChangeArrowheads="1"/>
          </p:cNvSpPr>
          <p:nvPr/>
        </p:nvSpPr>
        <p:spPr bwMode="auto">
          <a:xfrm>
            <a:off x="11333637" y="6593098"/>
            <a:ext cx="457081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961CB76B-05E7-4ABA-B816-DE7F43A9AED3}" type="slidenum">
              <a:rPr lang="en-US" sz="900" b="0" smtClean="0">
                <a:solidFill>
                  <a:srgbClr val="FFFFFF"/>
                </a:solidFill>
              </a:rPr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GB" sz="900" b="0" dirty="0">
              <a:solidFill>
                <a:srgbClr val="FFFFFF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180316" y="6553200"/>
            <a:ext cx="11752544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hangingPunct="1">
              <a:lnSpc>
                <a:spcPct val="90000"/>
              </a:lnSpc>
              <a:defRPr/>
            </a:pPr>
            <a:r>
              <a:rPr lang="en-US" sz="900" b="0" dirty="0">
                <a:solidFill>
                  <a:srgbClr val="FFFFFF"/>
                </a:solidFill>
              </a:rPr>
              <a:t>EXPEDITION-2: </a:t>
            </a:r>
            <a:r>
              <a:rPr lang="en-US" sz="900" dirty="0">
                <a:solidFill>
                  <a:srgbClr val="FFFFFF"/>
                </a:solidFill>
              </a:rPr>
              <a:t>Safety and Efficacy of </a:t>
            </a:r>
            <a:r>
              <a:rPr lang="en-US" sz="900" dirty="0" err="1">
                <a:solidFill>
                  <a:srgbClr val="FFFFFF"/>
                </a:solidFill>
              </a:rPr>
              <a:t>Glecaprevir</a:t>
            </a:r>
            <a:r>
              <a:rPr lang="en-US" sz="900" dirty="0">
                <a:solidFill>
                  <a:srgbClr val="FFFFFF"/>
                </a:solidFill>
              </a:rPr>
              <a:t>/</a:t>
            </a:r>
            <a:r>
              <a:rPr lang="en-US" sz="900" dirty="0" err="1">
                <a:solidFill>
                  <a:srgbClr val="FFFFFF"/>
                </a:solidFill>
              </a:rPr>
              <a:t>Pibrentasvir</a:t>
            </a:r>
            <a:r>
              <a:rPr lang="en-US" sz="900" dirty="0">
                <a:solidFill>
                  <a:srgbClr val="FFFFFF"/>
                </a:solidFill>
              </a:rPr>
              <a:t> in HCV Genotype 1-6-infected Patients </a:t>
            </a:r>
            <a:r>
              <a:rPr lang="en-US" sz="900" dirty="0" err="1">
                <a:solidFill>
                  <a:srgbClr val="FFFFFF"/>
                </a:solidFill>
              </a:rPr>
              <a:t>Coinfected</a:t>
            </a:r>
            <a:r>
              <a:rPr lang="en-US" sz="900" dirty="0">
                <a:solidFill>
                  <a:srgbClr val="FFFFFF"/>
                </a:solidFill>
              </a:rPr>
              <a:t> with HIV-1 </a:t>
            </a:r>
            <a:r>
              <a:rPr lang="en-US" sz="900" b="0" dirty="0">
                <a:solidFill>
                  <a:srgbClr val="FFFFFF"/>
                </a:solidFill>
              </a:rPr>
              <a:t>| IAS | 24</a:t>
            </a:r>
            <a:r>
              <a:rPr lang="en-US" sz="900" b="0" dirty="0">
                <a:solidFill>
                  <a:srgbClr val="FFFFFF"/>
                </a:solidFill>
                <a:sym typeface="Symbol"/>
              </a:rPr>
              <a:t> July 2017</a:t>
            </a:r>
            <a:endParaRPr lang="en-US" sz="9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3" r:id="rId1"/>
    <p:sldLayoutId id="2147485024" r:id="rId2"/>
    <p:sldLayoutId id="2147485025" r:id="rId3"/>
    <p:sldLayoutId id="2147485026" r:id="rId4"/>
    <p:sldLayoutId id="2147485027" r:id="rId5"/>
    <p:sldLayoutId id="2147485028" r:id="rId6"/>
    <p:sldLayoutId id="2147485029" r:id="rId7"/>
    <p:sldLayoutId id="2147485030" r:id="rId8"/>
    <p:sldLayoutId id="2147485031" r:id="rId9"/>
    <p:sldLayoutId id="2147485032" r:id="rId10"/>
    <p:sldLayoutId id="2147485033" r:id="rId11"/>
    <p:sldLayoutId id="2147485034" r:id="rId12"/>
    <p:sldLayoutId id="2147485035" r:id="rId13"/>
    <p:sldLayoutId id="2147485036" r:id="rId14"/>
  </p:sldLayoutIdLst>
  <p:hf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9pPr>
    </p:titleStyle>
    <p:bodyStyle>
      <a:lvl1pPr marL="342900" indent="-342900" algn="l" defTabSz="457200" rtl="0" eaLnBrk="1" fontAlgn="base" hangingPunct="1">
        <a:lnSpc>
          <a:spcPct val="75000"/>
        </a:lnSpc>
        <a:spcBef>
          <a:spcPct val="80000"/>
        </a:spcBef>
        <a:spcAft>
          <a:spcPct val="0"/>
        </a:spcAft>
        <a:buFont typeface="Arial" charset="0"/>
        <a:defRPr sz="4000">
          <a:solidFill>
            <a:srgbClr val="071D49"/>
          </a:solidFill>
          <a:latin typeface="+mn-lt"/>
          <a:ea typeface="+mn-ea"/>
          <a:cs typeface="+mn-cs"/>
        </a:defRPr>
      </a:lvl1pPr>
      <a:lvl2pPr marL="114300" indent="342900" algn="l" defTabSz="457200" rtl="0" eaLnBrk="1" fontAlgn="base" hangingPunct="1">
        <a:lnSpc>
          <a:spcPct val="75000"/>
        </a:lnSpc>
        <a:spcBef>
          <a:spcPct val="40000"/>
        </a:spcBef>
        <a:spcAft>
          <a:spcPct val="0"/>
        </a:spcAft>
        <a:defRPr sz="2000">
          <a:solidFill>
            <a:srgbClr val="071D49"/>
          </a:solidFill>
          <a:latin typeface="+mn-lt"/>
          <a:cs typeface="+mn-cs"/>
        </a:defRPr>
      </a:lvl2pPr>
      <a:lvl3pPr marL="7493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cs typeface="+mn-cs"/>
        </a:defRPr>
      </a:lvl3pPr>
      <a:lvl4pPr marL="1143000" indent="-228600" algn="l" defTabSz="457200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485900" indent="-228600" algn="l" defTabSz="457200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5pPr>
      <a:lvl6pPr marL="1943100" indent="-228600" algn="l" defTabSz="457200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2400300" indent="-228600" algn="l" defTabSz="457200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857500" indent="-228600" algn="l" defTabSz="457200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3314700" indent="-228600" algn="l" defTabSz="457200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041" y="705124"/>
            <a:ext cx="11026744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041" y="2336003"/>
            <a:ext cx="11026744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3973" y="5956188"/>
            <a:ext cx="2844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61BEF0D-F0BB-DE4B-95CE-6DB70DBA9567}" type="datetimeFigureOut">
              <a:rPr lang="en-US" b="0" dirty="0">
                <a:solidFill>
                  <a:srgbClr val="629DD1"/>
                </a:solidFill>
                <a:latin typeface="Gill Sans MT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4/7/20</a:t>
            </a:fld>
            <a:endParaRPr lang="en-US" b="0" dirty="0">
              <a:solidFill>
                <a:srgbClr val="629DD1"/>
              </a:solidFill>
              <a:latin typeface="Gill Sans MT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042" y="5951862"/>
            <a:ext cx="6915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629DD1"/>
              </a:solidFill>
              <a:latin typeface="Gill Sans M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5582" y="5956188"/>
            <a:ext cx="1052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57F1E4F-1CFF-5643-939E-217C01CDF565}" type="slidenum">
              <a:rPr lang="en-US" b="0" dirty="0">
                <a:solidFill>
                  <a:srgbClr val="629DD1"/>
                </a:solidFill>
                <a:latin typeface="Gill Sans MT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b="0" dirty="0">
              <a:solidFill>
                <a:srgbClr val="629DD1"/>
              </a:solidFill>
              <a:latin typeface="Gill Sans M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418" y="457200"/>
            <a:ext cx="3702356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0052" y="453643"/>
            <a:ext cx="3702356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0724" y="457200"/>
            <a:ext cx="3702356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720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9" r:id="rId1"/>
    <p:sldLayoutId id="2147485230" r:id="rId2"/>
    <p:sldLayoutId id="2147485231" r:id="rId3"/>
    <p:sldLayoutId id="2147485232" r:id="rId4"/>
    <p:sldLayoutId id="2147485233" r:id="rId5"/>
    <p:sldLayoutId id="2147485234" r:id="rId6"/>
    <p:sldLayoutId id="2147485235" r:id="rId7"/>
    <p:sldLayoutId id="2147485236" r:id="rId8"/>
    <p:sldLayoutId id="2147485237" r:id="rId9"/>
    <p:sldLayoutId id="2147485238" r:id="rId10"/>
    <p:sldLayoutId id="214748523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041" y="705124"/>
            <a:ext cx="11026744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041" y="2336003"/>
            <a:ext cx="11026744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3973" y="5956188"/>
            <a:ext cx="2844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61BEF0D-F0BB-DE4B-95CE-6DB70DBA9567}" type="datetimeFigureOut">
              <a:rPr lang="en-US" b="0" dirty="0">
                <a:solidFill>
                  <a:srgbClr val="629DD1"/>
                </a:solidFill>
                <a:latin typeface="Gill Sans MT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4/7/20</a:t>
            </a:fld>
            <a:endParaRPr lang="en-US" b="0" dirty="0">
              <a:solidFill>
                <a:srgbClr val="629DD1"/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042" y="5951862"/>
            <a:ext cx="6915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629DD1"/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5582" y="5956188"/>
            <a:ext cx="1052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57F1E4F-1CFF-5643-939E-217C01CDF565}" type="slidenum">
              <a:rPr lang="en-US" b="0" dirty="0">
                <a:solidFill>
                  <a:srgbClr val="629DD1"/>
                </a:solidFill>
                <a:latin typeface="Gill Sans MT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b="0" dirty="0">
              <a:solidFill>
                <a:srgbClr val="629DD1"/>
              </a:solidFill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418" y="457200"/>
            <a:ext cx="3702356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0052" y="453643"/>
            <a:ext cx="3702356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0724" y="457200"/>
            <a:ext cx="3702356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151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1" r:id="rId1"/>
    <p:sldLayoutId id="2147485242" r:id="rId2"/>
    <p:sldLayoutId id="2147485243" r:id="rId3"/>
    <p:sldLayoutId id="2147485244" r:id="rId4"/>
    <p:sldLayoutId id="2147485245" r:id="rId5"/>
    <p:sldLayoutId id="2147485246" r:id="rId6"/>
    <p:sldLayoutId id="2147485247" r:id="rId7"/>
    <p:sldLayoutId id="2147485248" r:id="rId8"/>
    <p:sldLayoutId id="2147485249" r:id="rId9"/>
    <p:sldLayoutId id="2147485250" r:id="rId10"/>
    <p:sldLayoutId id="214748525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9736" y="1127543"/>
            <a:ext cx="10990686" cy="1475013"/>
          </a:xfrm>
        </p:spPr>
        <p:txBody>
          <a:bodyPr>
            <a:normAutofit fontScale="90000"/>
          </a:bodyPr>
          <a:lstStyle/>
          <a:p>
            <a:pPr algn="ctr"/>
            <a:br>
              <a:rPr lang="es-CO" sz="4000" cap="none" dirty="0">
                <a:solidFill>
                  <a:schemeClr val="tx1"/>
                </a:solidFill>
                <a:latin typeface="Calibri"/>
              </a:rPr>
            </a:br>
            <a:br>
              <a:rPr lang="es-CO" sz="4000" cap="none" dirty="0">
                <a:solidFill>
                  <a:schemeClr val="tx1"/>
                </a:solidFill>
                <a:latin typeface="Calibri"/>
              </a:rPr>
            </a:br>
            <a:br>
              <a:rPr lang="es-CO" sz="4000" cap="none" dirty="0">
                <a:solidFill>
                  <a:schemeClr val="tx1"/>
                </a:solidFill>
                <a:latin typeface="Calibri"/>
              </a:rPr>
            </a:br>
            <a:br>
              <a:rPr lang="es-CO" sz="4000" cap="none" dirty="0">
                <a:solidFill>
                  <a:schemeClr val="tx1"/>
                </a:solidFill>
                <a:latin typeface="Calibri"/>
              </a:rPr>
            </a:br>
            <a:br>
              <a:rPr lang="es-CO" sz="4000" cap="none" dirty="0">
                <a:solidFill>
                  <a:schemeClr val="tx1"/>
                </a:solidFill>
                <a:latin typeface="Calibri"/>
              </a:rPr>
            </a:br>
            <a:br>
              <a:rPr lang="es-CO" sz="4000" cap="none" dirty="0">
                <a:solidFill>
                  <a:schemeClr val="tx1"/>
                </a:solidFill>
                <a:latin typeface="Calibri"/>
              </a:rPr>
            </a:br>
            <a:br>
              <a:rPr lang="es-CO" sz="4000" cap="none" dirty="0">
                <a:solidFill>
                  <a:schemeClr val="tx1"/>
                </a:solidFill>
                <a:latin typeface="Calibri"/>
              </a:rPr>
            </a:br>
            <a:r>
              <a:rPr lang="es-CO" sz="4000" cap="none" dirty="0">
                <a:solidFill>
                  <a:schemeClr val="tx1"/>
                </a:solidFill>
                <a:latin typeface="Calibri"/>
              </a:rPr>
              <a:t>Introducción Área Clínica Médica 2020</a:t>
            </a:r>
            <a:br>
              <a:rPr lang="es-CO" sz="4000" cap="none" dirty="0">
                <a:solidFill>
                  <a:schemeClr val="tx1"/>
                </a:solidFill>
                <a:latin typeface="Calibri"/>
              </a:rPr>
            </a:br>
            <a:r>
              <a:rPr lang="es-CO" sz="4000" cap="none" dirty="0">
                <a:solidFill>
                  <a:schemeClr val="tx1"/>
                </a:solidFill>
                <a:latin typeface="Calibri"/>
              </a:rPr>
              <a:t>y Método Clínico</a:t>
            </a:r>
            <a:br>
              <a:rPr lang="es-CO" sz="4000" cap="none" dirty="0">
                <a:solidFill>
                  <a:schemeClr val="tx1"/>
                </a:solidFill>
                <a:latin typeface="Calibri"/>
              </a:rPr>
            </a:br>
            <a:endParaRPr lang="es-ES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41190" y="3909429"/>
            <a:ext cx="49151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AR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Sergio </a:t>
            </a:r>
            <a:r>
              <a:rPr kumimoji="0" lang="es-CO" altLang="es-AR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Lupo</a:t>
            </a:r>
            <a:r>
              <a:rPr kumimoji="0" lang="es-CO" altLang="es-AR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MD PhD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altLang="es-AR" sz="3600" b="0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drsergiolupo@gmail.com</a:t>
            </a:r>
            <a:endParaRPr kumimoji="0" lang="es-CO" altLang="es-AR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729FB2-BF97-6948-9FF0-308F93CE6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6"/>
    </mc:Choice>
    <mc:Fallback xmlns="">
      <p:transition spd="slow" advTm="4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433776" y="648586"/>
            <a:ext cx="3299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118492" y="1949181"/>
            <a:ext cx="103434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Cuando decimos “solución” en realidad estamos hablando de “encontrar una respuesta” y no necesariamente de eliminarlo.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 Para “solucionar” el problema que  trae el paciente, es necesario establecer un diagnóstico, idealmente de certeza, que  permitirá la elaboración e indicación de un tratamiento adecuado.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8F7697-C991-6C4D-A88F-0B211EA20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0"/>
    </mc:Choice>
    <mc:Fallback xmlns="">
      <p:transition spd="slow" advTm="3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433776" y="648586"/>
            <a:ext cx="3299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33432" y="2236260"/>
            <a:ext cx="10524159" cy="21852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es-MX" sz="3600" b="0" dirty="0">
              <a:solidFill>
                <a:schemeClr val="bg1"/>
              </a:solidFill>
              <a:latin typeface="+mn-lt"/>
            </a:endParaRPr>
          </a:p>
          <a:p>
            <a:r>
              <a:rPr lang="es-MX" sz="3600" b="0" dirty="0">
                <a:solidFill>
                  <a:schemeClr val="bg1"/>
                </a:solidFill>
                <a:latin typeface="+mn-lt"/>
              </a:rPr>
              <a:t>La sistemática o el método racional para establecer el diagnóstico es lo que se denomina “método clínico”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0912A4-964E-8C40-89BA-FB11AC9AD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4"/>
    </mc:Choice>
    <mc:Fallback xmlns="">
      <p:transition spd="slow" advTm="1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052117" y="765544"/>
            <a:ext cx="3844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científico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90901" y="1473430"/>
            <a:ext cx="10694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Cuando se aplica el método científico, partimos de un hecho que nos plantea un problema, que debe ser enunciado con precisión y de manera específica.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A partir de éste formulamos una hipótesis, bien definida y fundada para resolverlo,  procediendo luego a la verificación o corroboración de la misma.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Si esto es posible, podemos establecer modelos,  leyes y teorías.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Si la hipótesis es refutada debemos volver nuevamente al planteo original del problema.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243915-D40D-0741-84BA-C8EDECE28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7"/>
    </mc:Choice>
    <mc:Fallback xmlns="">
      <p:transition spd="slow" advTm="3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53465" y="2957939"/>
            <a:ext cx="3844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científico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8" t="25141" r="38616" b="23812"/>
          <a:stretch/>
        </p:blipFill>
        <p:spPr bwMode="auto">
          <a:xfrm>
            <a:off x="6282621" y="1004257"/>
            <a:ext cx="3729294" cy="532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0E30FD-AD49-C649-B79E-AA82B34C3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4"/>
    </mc:Choice>
    <mc:Fallback xmlns="">
      <p:transition spd="slow" advTm="43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17261" y="2860157"/>
            <a:ext cx="3299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6" t="27080" r="31580" b="23489"/>
          <a:stretch/>
        </p:blipFill>
        <p:spPr bwMode="auto">
          <a:xfrm>
            <a:off x="5837274" y="1025533"/>
            <a:ext cx="5007935" cy="50850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0A933B-BA60-BC4A-A98F-224CCFFAB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5"/>
    </mc:Choice>
    <mc:Fallback xmlns="">
      <p:transition spd="slow" advTm="80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91688" y="797441"/>
            <a:ext cx="9717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clínico: individualización del problema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90901" y="2260240"/>
            <a:ext cx="106942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Cuando el individuo enfermo o presuntamente enfermo llega a una consulta, trae un problema que puede manifestarse como síntoma o expresarse con un signo.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A través de la historia clínica podemos establecer el “problema </a:t>
            </a:r>
            <a:r>
              <a:rPr lang="es-MX" sz="2800" b="0" dirty="0" err="1">
                <a:latin typeface="+mn-lt"/>
              </a:rPr>
              <a:t>médico”del</a:t>
            </a:r>
            <a:r>
              <a:rPr lang="es-MX" sz="2800" b="0" dirty="0">
                <a:latin typeface="+mn-lt"/>
              </a:rPr>
              <a:t> paciente.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13DDF8-6BCC-B849-B7A6-7C354502C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4"/>
    </mc:Choice>
    <mc:Fallback xmlns="">
      <p:transition spd="slow" advTm="2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99762" y="584790"/>
            <a:ext cx="6463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clínico: historia clínica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16473" y="1468935"/>
            <a:ext cx="106942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Es el documento donde se recogen el conjunto de datos e información en relación al estado de salud/enfermedad del paciente, obtenidos en primera instancia  a través de la entrevista y  el examen físico. </a:t>
            </a:r>
          </a:p>
          <a:p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Es el punto de partida imprescindible en la relación médico paciente y  en  la aplicación del método clínico.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endParaRPr lang="es-MX" sz="2800" b="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83613D-A4D3-3B43-B500-B10092FD5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9"/>
    </mc:Choice>
    <mc:Fallback xmlns="">
      <p:transition spd="slow" advTm="35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99762" y="797441"/>
            <a:ext cx="6463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clínico: historia clínica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90901" y="2334668"/>
            <a:ext cx="10694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0" dirty="0">
                <a:latin typeface="+mn-lt"/>
              </a:rPr>
              <a:t>Los datos personales del paciente, la enfermedad actual, la anamnesis por aparatos, los antecedentes personales y familiares, los hábitos y el examen físico permiten obtener la información básica necesaria para detectar el/los problemas que afectan al paciente.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557549-4E41-3140-BC2D-225C3EFD9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87"/>
    </mc:Choice>
    <mc:Fallback xmlns="">
      <p:transition spd="slow" advTm="6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93167" y="648585"/>
            <a:ext cx="7407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clínico: lista de problemas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90901" y="2175179"/>
            <a:ext cx="10694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Elaboramos entonces una lista de los problemas del paciente para posteriormente elegir el problema  eje o dato guía.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Esta lista es enumerativa, sin establecer severidad o jerarquía de los problemas en una primera instancia.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El paso siguiente es la elección del “problema eje” o “dato guía”.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EA8E17-6F26-5047-BE26-BB5975239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89"/>
    </mc:Choice>
    <mc:Fallback xmlns="">
      <p:transition spd="slow" advTm="80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2097" y="893134"/>
            <a:ext cx="10673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clínico:  como elegir el dato guía dato guía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372054" y="2363712"/>
            <a:ext cx="3134531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MX" sz="3600" b="0" dirty="0">
                <a:solidFill>
                  <a:schemeClr val="bg1"/>
                </a:solidFill>
                <a:latin typeface="+mn-lt"/>
              </a:rPr>
              <a:t>Significativo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s-MX" sz="3600" b="0" dirty="0">
                <a:solidFill>
                  <a:schemeClr val="bg1"/>
                </a:solidFill>
                <a:latin typeface="+mn-lt"/>
              </a:rPr>
              <a:t>Objetivo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s-MX" sz="3600" b="0" dirty="0">
                <a:solidFill>
                  <a:schemeClr val="bg1"/>
                </a:solidFill>
                <a:latin typeface="+mn-lt"/>
              </a:rPr>
              <a:t>Primario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s-MX" sz="3600" b="0" dirty="0">
                <a:solidFill>
                  <a:schemeClr val="bg1"/>
                </a:solidFill>
                <a:latin typeface="+mn-lt"/>
              </a:rPr>
              <a:t>Frecuente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44A04E-63F4-F24E-A0F0-86D1A585F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4"/>
    </mc:Choice>
    <mc:Fallback xmlns="">
      <p:transition spd="slow" advTm="3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"/>
          <a:stretch/>
        </p:blipFill>
        <p:spPr bwMode="auto">
          <a:xfrm>
            <a:off x="3965943" y="1360967"/>
            <a:ext cx="4816549" cy="542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42706" y="733646"/>
            <a:ext cx="485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>
                <a:latin typeface="+mj-lt"/>
              </a:rPr>
              <a:t>Mapa Curricular de la Carrera de Medicina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077606-343F-AC4E-9A89-BD1938B1A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46"/>
    </mc:Choice>
    <mc:Fallback xmlns="">
      <p:transition spd="slow" advTm="7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24357" y="677413"/>
            <a:ext cx="9616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0" dirty="0">
                <a:latin typeface="+mj-lt"/>
              </a:rPr>
              <a:t>Método clínico:  como elegir el dato guía dato guía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22798" y="2005489"/>
            <a:ext cx="3134531" cy="39703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MX" sz="3600" b="0" dirty="0">
                <a:solidFill>
                  <a:schemeClr val="bg1"/>
                </a:solidFill>
                <a:latin typeface="+mn-lt"/>
              </a:rPr>
              <a:t>Significativo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36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3600" b="0" dirty="0">
                <a:solidFill>
                  <a:schemeClr val="bg1"/>
                </a:solidFill>
                <a:latin typeface="+mn-lt"/>
              </a:rPr>
              <a:t>Objetivo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36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3600" b="0" dirty="0">
                <a:solidFill>
                  <a:schemeClr val="bg1"/>
                </a:solidFill>
                <a:latin typeface="+mn-lt"/>
              </a:rPr>
              <a:t>Primario</a:t>
            </a:r>
          </a:p>
          <a:p>
            <a:r>
              <a:rPr lang="es-MX" sz="3600" b="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s-MX" sz="3600" b="0" dirty="0">
                <a:solidFill>
                  <a:schemeClr val="bg1"/>
                </a:solidFill>
                <a:latin typeface="+mn-lt"/>
              </a:rPr>
              <a:t>Frecuente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103628" y="1845708"/>
            <a:ext cx="66452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0" dirty="0">
                <a:latin typeface="+mn-lt"/>
              </a:rPr>
              <a:t>Debe tener “peso propio”</a:t>
            </a:r>
          </a:p>
          <a:p>
            <a:r>
              <a:rPr lang="es-AR" sz="2800" b="0" dirty="0">
                <a:latin typeface="+mn-lt"/>
              </a:rPr>
              <a:t>Que incluya pocos diagnósticos diferenciales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271765" y="3232299"/>
            <a:ext cx="4879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0" dirty="0">
                <a:latin typeface="+mn-lt"/>
              </a:rPr>
              <a:t>Signo o síntoma bien objetivable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167601" y="4160705"/>
            <a:ext cx="6517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0" dirty="0">
                <a:latin typeface="+mj-lt"/>
              </a:rPr>
              <a:t>Que pueda explicar la mayoría de los síntomas y signos del paciente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282219" y="5578821"/>
            <a:ext cx="5848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0" dirty="0">
                <a:latin typeface="+mn-lt"/>
              </a:rPr>
              <a:t>El que el </a:t>
            </a:r>
            <a:r>
              <a:rPr lang="es-AR" sz="2800" b="0" dirty="0">
                <a:latin typeface="+mn-lt"/>
              </a:rPr>
              <a:t>estudiante</a:t>
            </a:r>
            <a:r>
              <a:rPr lang="es-AR" sz="2400" b="0" dirty="0">
                <a:latin typeface="+mn-lt"/>
              </a:rPr>
              <a:t>/ médico conozca mejor</a:t>
            </a:r>
          </a:p>
        </p:txBody>
      </p:sp>
      <p:sp>
        <p:nvSpPr>
          <p:cNvPr id="11" name="10 Flecha derecha"/>
          <p:cNvSpPr/>
          <p:nvPr/>
        </p:nvSpPr>
        <p:spPr>
          <a:xfrm>
            <a:off x="4306184" y="3306726"/>
            <a:ext cx="78680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Flecha derecha"/>
          <p:cNvSpPr/>
          <p:nvPr/>
        </p:nvSpPr>
        <p:spPr>
          <a:xfrm>
            <a:off x="4306184" y="4333888"/>
            <a:ext cx="78680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Flecha derecha"/>
          <p:cNvSpPr/>
          <p:nvPr/>
        </p:nvSpPr>
        <p:spPr>
          <a:xfrm>
            <a:off x="4306183" y="2200939"/>
            <a:ext cx="723015" cy="396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Flecha derecha"/>
          <p:cNvSpPr/>
          <p:nvPr/>
        </p:nvSpPr>
        <p:spPr>
          <a:xfrm>
            <a:off x="4359136" y="5555854"/>
            <a:ext cx="7444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262655-4E03-8F44-A5D9-920EDEF9D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41"/>
    </mc:Choice>
    <mc:Fallback xmlns="">
      <p:transition spd="slow" advTm="156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53727" y="616688"/>
            <a:ext cx="8568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clínico: diagnósticos presuntivos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90901" y="1834937"/>
            <a:ext cx="10694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Elegido el dato guía se proponen los diagnósticos diferenciales que surgen del mismo.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Es el momento del análisis clínico, donde se pone en marcha un proceso  lógico y reflexivo (deductivo- inductivo-analógico)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Se analizan las etiologías probables teniendo en cuenta el cuadro clínico, características demográficas, datos epidemiológicos, etc. incluyendo o excluyendo posibilidades de acuerdo a este proceso.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300534-F8F6-3F41-A6E2-0FC1DBE65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6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97"/>
    </mc:Choice>
    <mc:Fallback xmlns="">
      <p:transition spd="slow" advTm="78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59520" y="659218"/>
            <a:ext cx="8568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clínico: diagnósticos presuntivos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42046" y="2398463"/>
            <a:ext cx="10694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El ida y vuelta de lo particular del paciente a lo general del conocimiento y viceversa, el repaso bibliográfico en busca de las mejores evidencias y experiencias previas se ponen en marcha y retroalimentan en forma constante para poder elaborar uno o varios diagnósticos presuntivos (hipótesis diagnósticas).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94500E-3BDF-F74C-B8CA-9B0AD4AC5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9"/>
    </mc:Choice>
    <mc:Fallback xmlns="">
      <p:transition spd="slow" advTm="2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79037" y="671489"/>
            <a:ext cx="10030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0" dirty="0">
                <a:latin typeface="+mj-lt"/>
              </a:rPr>
              <a:t>Método clínico: diagnóstico de certeza y tratamiento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16474" y="2000562"/>
            <a:ext cx="10694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En los casos de cierta complejidad se planteará la realización  exámenes complementarios en lo posible de menor a mayor </a:t>
            </a:r>
            <a:r>
              <a:rPr lang="es-MX" sz="2800" b="0" dirty="0" err="1">
                <a:latin typeface="+mn-lt"/>
              </a:rPr>
              <a:t>invasividad</a:t>
            </a:r>
            <a:r>
              <a:rPr lang="es-MX" sz="2800" b="0" dirty="0">
                <a:latin typeface="+mn-lt"/>
              </a:rPr>
              <a:t> y complejidad y con la mejor relación costo-beneficio para el paciente.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 La verificación de la hipótesis implica un diagnóstico de certeza o altamente presuntivo base fundamental para establecer el tratamiento individualizado y adecuado para al paciente. 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EF771B-13CE-B94B-8524-B6A35D122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98"/>
    </mc:Choice>
    <mc:Fallback xmlns="">
      <p:transition spd="slow" advTm="60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79037" y="671489"/>
            <a:ext cx="10030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0" dirty="0">
                <a:latin typeface="+mj-lt"/>
              </a:rPr>
              <a:t>Método clínico: diagnóstico de certeza y tratamiento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16474" y="1575260"/>
            <a:ext cx="106942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Si la hipótesis no se hubiera verificado se debe volver al inicio del problema para analizar  la correcta aplicación del método en sus diferentes pasos.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El método clínico aplicado correctamente genera evidencia que permite resolver el problema del paciente con el máximo rigor científico.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D734F5-7D0D-D247-9AE1-78F8148FF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8"/>
    </mc:Choice>
    <mc:Fallback xmlns="">
      <p:transition spd="slow" advTm="25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41753" y="820344"/>
            <a:ext cx="555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0" dirty="0">
                <a:latin typeface="+mj-lt"/>
              </a:rPr>
              <a:t>Método clínico: conclusiones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73" y="1884172"/>
            <a:ext cx="4035425" cy="40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EB0907-9EC2-3145-9A0F-4FD9E5948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6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16"/>
    </mc:Choice>
    <mc:Fallback xmlns="">
      <p:transition spd="slow" advTm="207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lepinar.icrt.cu/en/wp-content/uploads/2015/05/muchas-graci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78" y="2844854"/>
            <a:ext cx="8423262" cy="29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5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71600" y="1151384"/>
            <a:ext cx="10096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Ciclo 3: diagnóstico, tratamiento y recuperación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775247"/>
              </p:ext>
            </p:extLst>
          </p:nvPr>
        </p:nvGraphicFramePr>
        <p:xfrm>
          <a:off x="1712493" y="2934587"/>
          <a:ext cx="8494762" cy="20165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47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7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787">
                <a:tc>
                  <a:txBody>
                    <a:bodyPr/>
                    <a:lstStyle/>
                    <a:p>
                      <a:pPr algn="ctr"/>
                      <a:r>
                        <a:rPr lang="es-AR" sz="2000" b="1" dirty="0">
                          <a:solidFill>
                            <a:schemeClr val="bg1"/>
                          </a:solidFill>
                        </a:rPr>
                        <a:t>Clínica pediátrica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000" b="1" dirty="0" err="1">
                          <a:solidFill>
                            <a:schemeClr val="bg1"/>
                          </a:solidFill>
                        </a:rPr>
                        <a:t>Gíneco</a:t>
                      </a:r>
                      <a:r>
                        <a:rPr lang="es-AR" sz="2000" b="1" dirty="0">
                          <a:solidFill>
                            <a:schemeClr val="bg1"/>
                          </a:solidFill>
                        </a:rPr>
                        <a:t>-Obstetricia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787">
                <a:tc>
                  <a:txBody>
                    <a:bodyPr/>
                    <a:lstStyle/>
                    <a:p>
                      <a:pPr algn="ctr"/>
                      <a:r>
                        <a:rPr lang="es-AR" sz="2000" b="1" dirty="0"/>
                        <a:t> Electivas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000" b="1" dirty="0"/>
                        <a:t>Clínica Quirúrgica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787">
                <a:tc>
                  <a:txBody>
                    <a:bodyPr/>
                    <a:lstStyle/>
                    <a:p>
                      <a:pPr algn="ctr"/>
                      <a:r>
                        <a:rPr lang="es-AR" sz="2800" b="1" dirty="0"/>
                        <a:t> Clínica</a:t>
                      </a:r>
                    </a:p>
                    <a:p>
                      <a:pPr algn="ctr"/>
                      <a:r>
                        <a:rPr lang="es-AR" sz="2000" b="1" dirty="0"/>
                        <a:t>47 semanas de cursado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800" b="1" dirty="0"/>
                        <a:t>Médica</a:t>
                      </a:r>
                    </a:p>
                    <a:p>
                      <a:pPr algn="ctr"/>
                      <a:r>
                        <a:rPr lang="es-AR" sz="2000" b="1" dirty="0"/>
                        <a:t>durante 4°</a:t>
                      </a:r>
                      <a:r>
                        <a:rPr lang="es-AR" sz="2000" b="1" baseline="0" dirty="0"/>
                        <a:t> y 5° año </a:t>
                      </a:r>
                      <a:endParaRPr lang="es-AR" sz="20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091F2E-8F9A-F946-95F1-8A030CC74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5"/>
    </mc:Choice>
    <mc:Fallback xmlns="">
      <p:transition spd="slow" advTm="26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88019" y="669849"/>
            <a:ext cx="6786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Área Clínica Médica: actividades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917420" y="2079484"/>
            <a:ext cx="106154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s-AR" sz="3200" b="0" dirty="0">
                <a:latin typeface="+mn-lt"/>
              </a:rPr>
              <a:t>Tutorías (unidades problemas)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s-AR" sz="3200" b="0" dirty="0">
                <a:latin typeface="+mn-lt"/>
              </a:rPr>
              <a:t>Clases y seminarios disciplinares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s-AR" sz="3200" b="0" dirty="0">
                <a:latin typeface="+mn-lt"/>
              </a:rPr>
              <a:t>Casos clínicos  y seminarios interdisciplinarios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s-AR" sz="3200" b="0" dirty="0">
                <a:latin typeface="+mn-lt"/>
              </a:rPr>
              <a:t>Prácticas hospitalarias en terreno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s-AR" sz="3200" b="0" dirty="0">
                <a:latin typeface="+mn-lt"/>
              </a:rPr>
              <a:t>Actividades en consultorios y centros de atención primaria</a:t>
            </a:r>
          </a:p>
          <a:p>
            <a:pPr marL="571500" indent="-571500">
              <a:buFont typeface="Wingdings" pitchFamily="2" charset="2"/>
              <a:buChar char="§"/>
            </a:pPr>
            <a:endParaRPr lang="es-AR" sz="3200" b="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2332BE-1321-0C41-B479-D2A296FD8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53"/>
    </mc:Choice>
    <mc:Fallback xmlns="">
      <p:transition spd="slow" advTm="10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88019" y="669849"/>
            <a:ext cx="6684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Área Clínica Médica: evaluación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89829" y="2090117"/>
            <a:ext cx="103607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s-AR" sz="3200" b="0" dirty="0">
                <a:latin typeface="+mn-lt"/>
              </a:rPr>
              <a:t>Evaluación continua de las tutorías y prácticas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s-AR" sz="3200" b="0" dirty="0">
                <a:latin typeface="+mn-lt"/>
              </a:rPr>
              <a:t>Evaluaciones parciales </a:t>
            </a:r>
          </a:p>
          <a:p>
            <a:r>
              <a:rPr lang="es-AR" sz="3200" b="0" dirty="0">
                <a:latin typeface="+mn-lt"/>
              </a:rPr>
              <a:t>     (Uno al fin de cada cuatrimestre y un tercero integrador)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s-AR" sz="3200" b="0" dirty="0">
                <a:latin typeface="+mn-lt"/>
              </a:rPr>
              <a:t>Examen final escrito y oral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s-AR" sz="3200" b="0" dirty="0">
                <a:latin typeface="+mn-lt"/>
              </a:rPr>
              <a:t>Opción coloquio final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BEFB08-2674-B742-A730-4BDC59302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53"/>
    </mc:Choice>
    <mc:Fallback xmlns="">
      <p:transition spd="slow" advTm="4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008475" y="2423394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b="0" dirty="0">
                <a:latin typeface="+mj-lt"/>
              </a:rPr>
              <a:t>Método Clínico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F85462-3B0C-9D47-B2EE-61420F03C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72"/>
    </mc:Choice>
    <mc:Fallback xmlns="">
      <p:transition spd="slow" advTm="12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90307" y="839972"/>
            <a:ext cx="7776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De la investigación al método clínico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171656" y="1645331"/>
            <a:ext cx="1034340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 La </a:t>
            </a:r>
            <a:r>
              <a:rPr lang="es-MX" sz="2800" dirty="0">
                <a:latin typeface="+mn-lt"/>
              </a:rPr>
              <a:t>investigación</a:t>
            </a:r>
            <a:r>
              <a:rPr lang="es-MX" sz="2800" b="0" dirty="0">
                <a:latin typeface="+mn-lt"/>
              </a:rPr>
              <a:t> es un instrumento fundamental para generar conocimientos científicos que contribuyen al progreso de la humanidad.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La </a:t>
            </a:r>
            <a:r>
              <a:rPr lang="es-MX" sz="2800" dirty="0">
                <a:latin typeface="+mn-lt"/>
              </a:rPr>
              <a:t>investigación médica </a:t>
            </a:r>
            <a:r>
              <a:rPr lang="es-MX" sz="2800" b="0" dirty="0">
                <a:latin typeface="+mn-lt"/>
              </a:rPr>
              <a:t>particulariza los beneficios para el diagnóstico, tratamiento y la prevención de enfermedades en seres humanos.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La </a:t>
            </a:r>
            <a:r>
              <a:rPr lang="es-MX" sz="2800" dirty="0">
                <a:latin typeface="+mn-lt"/>
              </a:rPr>
              <a:t>investigación clínica </a:t>
            </a:r>
            <a:r>
              <a:rPr lang="es-MX" sz="2800" b="0" dirty="0">
                <a:latin typeface="+mn-lt"/>
              </a:rPr>
              <a:t>se refiere a los estudios en donde las personas  participan como pacientes o voluntarios y que propenden a lograr la mayor eficacia científica y técnica para resolver, con la mejor evidencia,  los problemas que se  presentan en el ejercicio del acto médico.</a:t>
            </a:r>
            <a:endParaRPr lang="es-AR" sz="2800" b="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1BC429-0C32-134A-AA88-92FC94296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6"/>
    </mc:Choice>
    <mc:Fallback xmlns="">
      <p:transition spd="slow" advTm="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90307" y="839972"/>
            <a:ext cx="7776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De la investigación al método clínico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97227" y="1815453"/>
            <a:ext cx="103434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Sólo una pequeña proporción de estudiantes de medicina y de médicos se acercan e interesan  por  la investigación médica,  probablemente porque la consideran  difícil y prescindible para su  práctica profesional.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Nada tan lejano ya que  el ejercicio del acto médico requiere  la aplicación de un método (método clínico), emparentado estrechamente con el método científico, base de todo proceso de investigación.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CD9166-240E-3743-860C-7C2C77D35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"/>
    </mc:Choice>
    <mc:Fallback xmlns="">
      <p:transition spd="slow" advTm="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433776" y="648586"/>
            <a:ext cx="3299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0" dirty="0">
                <a:latin typeface="+mj-lt"/>
              </a:rPr>
              <a:t>Método clínico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118493" y="1598307"/>
            <a:ext cx="103434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 La medicina clínica consiste en una confrontación permanente con las dificultades que presentan los pacientes. El objetivo final es solucionarlas.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b="0" dirty="0">
                <a:latin typeface="+mn-lt"/>
              </a:rPr>
              <a:t>Los problemas se presentan, se detectan y se resuelven. Muchas veces la resolución de los mismos trae aparejado problemas nuevos. </a:t>
            </a:r>
          </a:p>
          <a:p>
            <a:pPr marL="457200" indent="-457200">
              <a:buFont typeface="Wingdings" pitchFamily="2" charset="2"/>
              <a:buChar char="§"/>
            </a:pPr>
            <a:endParaRPr lang="es-MX" sz="2800" b="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02244E-8C8E-8444-91A5-2ECCBF70B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625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0"/>
    </mc:Choice>
    <mc:Fallback xmlns="">
      <p:transition spd="slow" advTm="2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 - &amp;quot;Title-Arial-36-Bold-Yellow. Title may continue on 2 lines keep text at 36pt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Text and Margin Consistency&amp;quot;&quot;/&gt;&lt;property id=&quot;20307&quot; value=&quot;267&quot;/&gt;&lt;/object&gt;&lt;object type=&quot;3&quot; unique_id=&quot;10007&quot;&gt;&lt;property id=&quot;20148&quot; value=&quot;5&quot;/&gt;&lt;property id=&quot;20300&quot; value=&quot;Slide 4 - &amp;quot;Transition Title &amp;#x0D;&amp;#x0A;for next topic of discussion &amp;#x0D;&amp;#x0A;or can be used as closer slide &amp;#x0D;&amp;#x0A;(ie: Q&amp;amp;A)&amp;#x0D;&amp;#x0A;(Arial-40-Bold-White-Cent&quot;/&gt;&lt;property id=&quot;20307&quot; value=&quot;261&quot;/&gt;&lt;/object&gt;&lt;object type=&quot;3&quot; unique_id=&quot;10008&quot;&gt;&lt;property id=&quot;20148&quot; value=&quot;5&quot;/&gt;&lt;property id=&quot;20300&quot; value=&quot;Slide 5 - &amp;quot;RGB Pallet&amp;quot;&quot;/&gt;&lt;property id=&quot;20307&quot; value=&quot;258&quot;/&gt;&lt;/object&gt;&lt;object type=&quot;3&quot; unique_id=&quot;10009&quot;&gt;&lt;property id=&quot;20148&quot; value=&quot;5&quot;/&gt;&lt;property id=&quot;20300&quot; value=&quot;Slide 6 - &amp;quot;Example Graph&amp;quot;&quot;/&gt;&lt;property id=&quot;20307&quot; value=&quot;286&quot;/&gt;&lt;/object&gt;&lt;object type=&quot;3&quot; unique_id=&quot;10010&quot;&gt;&lt;property id=&quot;20148&quot; value=&quot;5&quot;/&gt;&lt;property id=&quot;20300&quot; value=&quot;Slide 7 - &amp;quot;Example Graph and Text&amp;quot;&quot;/&gt;&lt;property id=&quot;20307&quot; value=&quot;288&quot;/&gt;&lt;/object&gt;&lt;object type=&quot;3&quot; unique_id=&quot;10011&quot;&gt;&lt;property id=&quot;20148&quot; value=&quot;5&quot;/&gt;&lt;property id=&quot;20300&quot; value=&quot;Slide 8 - &amp;quot;Example Line Graph&amp;quot;&quot;/&gt;&lt;property id=&quot;20307&quot; value=&quot;287&quot;/&gt;&lt;/object&gt;&lt;object type=&quot;3&quot; unique_id=&quot;10012&quot;&gt;&lt;property id=&quot;20148&quot; value=&quot;5&quot;/&gt;&lt;property id=&quot;20300&quot; value=&quot;Slide 9 - &amp;quot;Example Line Graph with Data Values&amp;quot;&quot;/&gt;&lt;property id=&quot;20307&quot; value=&quot;292&quot;/&gt;&lt;/object&gt;&lt;object type=&quot;3&quot; unique_id=&quot;10013&quot;&gt;&lt;property id=&quot;20148&quot; value=&quot;5&quot;/&gt;&lt;property id=&quot;20300&quot; value=&quot;Slide 10 - &amp;quot;Example Line Graph with Color &amp;#x0D;&amp;#x0A;Data Values&amp;quot;&quot;/&gt;&lt;property id=&quot;20307&quot; value=&quot;309&quot;/&gt;&lt;/object&gt;&lt;object type=&quot;3&quot; unique_id=&quot;10014&quot;&gt;&lt;property id=&quot;20148&quot; value=&quot;5&quot;/&gt;&lt;property id=&quot;20300&quot; value=&quot;Slide 11 - &amp;quot;Example Schematic&amp;quot;&quot;/&gt;&lt;property id=&quot;20307&quot; value=&quot;262&quot;/&gt;&lt;/object&gt;&lt;object type=&quot;3&quot; unique_id=&quot;10015&quot;&gt;&lt;property id=&quot;20148&quot; value=&quot;5&quot;/&gt;&lt;property id=&quot;20300&quot; value=&quot;Slide 12 - &amp;quot;Example Schematic Continued&amp;quot;&quot;/&gt;&lt;property id=&quot;20307&quot; value=&quot;263&quot;/&gt;&lt;/object&gt;&lt;object type=&quot;3&quot; unique_id=&quot;10016&quot;&gt;&lt;property id=&quot;20148&quot; value=&quot;5&quot;/&gt;&lt;property id=&quot;20300&quot; value=&quot;Slide 13 - &amp;quot;Example Tables&amp;quot;&quot;/&gt;&lt;property id=&quot;20307&quot; value=&quot;311&quot;/&gt;&lt;/object&gt;&lt;object type=&quot;3&quot; unique_id=&quot;10017&quot;&gt;&lt;property id=&quot;20148&quot; value=&quot;5&quot;/&gt;&lt;property id=&quot;20300&quot; value=&quot;Slide 14 - &amp;quot;Example Tables Continued&amp;quot;&quot;/&gt;&lt;property id=&quot;20307&quot; value=&quot;312&quot;/&gt;&lt;/object&gt;&lt;object type=&quot;3&quot; unique_id=&quot;10018&quot;&gt;&lt;property id=&quot;20148&quot; value=&quot;5&quot;/&gt;&lt;property id=&quot;20300&quot; value=&quot;Slide 15 - &amp;quot;Example Tables Continued&amp;quot;&quot;/&gt;&lt;property id=&quot;20307&quot; value=&quot;313&quot;/&gt;&lt;/object&gt;&lt;object type=&quot;3&quot; unique_id=&quot;10019&quot;&gt;&lt;property id=&quot;20148&quot; value=&quot;5&quot;/&gt;&lt;property id=&quot;20300&quot; value=&quot;Slide 16 - &amp;quot;Example Tables Continued&amp;quot;&quot;/&gt;&lt;property id=&quot;20307&quot; value=&quot;314&quot;/&gt;&lt;/object&gt;&lt;object type=&quot;3&quot; unique_id=&quot;10020&quot;&gt;&lt;property id=&quot;20148&quot; value=&quot;5&quot;/&gt;&lt;property id=&quot;20300&quot; value=&quot;Slide 20 - &amp;quot;Additional Formatting Notes&amp;quot;&quot;/&gt;&lt;property id=&quot;20307&quot; value=&quot;270&quot;/&gt;&lt;/object&gt;&lt;object type=&quot;3&quot; unique_id=&quot;10021&quot;&gt;&lt;property id=&quot;20148&quot; value=&quot;5&quot;/&gt;&lt;property id=&quot;20300&quot; value=&quot;Slide 21 - &amp;quot;“Polish Stage” Notes&amp;quot;&quot;/&gt;&lt;property id=&quot;20307&quot; value=&quot;272&quot;/&gt;&lt;/object&gt;&lt;object type=&quot;3&quot; unique_id=&quot;10022&quot;&gt;&lt;property id=&quot;20148&quot; value=&quot;5&quot;/&gt;&lt;property id=&quot;20300&quot; value=&quot;Slide 22 - &amp;quot;For Black and White Print Slides&amp;quot;&quot;/&gt;&lt;property id=&quot;20307&quot; value=&quot;290&quot;/&gt;&lt;/object&gt;&lt;object type=&quot;3&quot; unique_id=&quot;10023&quot;&gt;&lt;property id=&quot;20148&quot; value=&quot;5&quot;/&gt;&lt;property id=&quot;20300&quot; value=&quot;Slide 23 - &amp;quot;For Black and White Print Slides&amp;quot;&quot;/&gt;&lt;property id=&quot;20307&quot; value=&quot;291&quot;/&gt;&lt;/object&gt;&lt;object type=&quot;3&quot; unique_id=&quot;10024&quot;&gt;&lt;property id=&quot;20148&quot; value=&quot;5&quot;/&gt;&lt;property id=&quot;20300&quot; value=&quot;Slide 24 - &amp;quot;CME Slides for Designer and Editorial Reference…&amp;quot;&quot;/&gt;&lt;property id=&quot;20307&quot; value=&quot;273&quot;/&gt;&lt;/object&gt;&lt;object type=&quot;3&quot; unique_id=&quot;10025&quot;&gt;&lt;property id=&quot;20148&quot; value=&quot;5&quot;/&gt;&lt;property id=&quot;20300&quot; value=&quot;Slide 25 - &amp;quot;About These Slides&amp;quot;&quot;/&gt;&lt;property id=&quot;20307&quot; value=&quot;308&quot;/&gt;&lt;/object&gt;&lt;object type=&quot;3&quot; unique_id=&quot;10026&quot;&gt;&lt;property id=&quot;20148&quot; value=&quot;5&quot;/&gt;&lt;property id=&quot;20300&quot; value=&quot;Slide 26 - &amp;quot;Faculty&amp;quot;&quot;/&gt;&lt;property id=&quot;20307&quot; value=&quot;294&quot;/&gt;&lt;/object&gt;&lt;object type=&quot;3&quot; unique_id=&quot;10034&quot;&gt;&lt;property id=&quot;20148&quot; value=&quot;5&quot;/&gt;&lt;property id=&quot;20300&quot; value=&quot;Slide 27 - &amp;quot;Please review the following important &amp;#x0D;&amp;#x0A;CME information in your handout&amp;quot;&quot;/&gt;&lt;property id=&quot;20307&quot; value=&quot;310&quot;/&gt;&lt;/object&gt;&lt;object type=&quot;3&quot; unique_id=&quot;10036&quot;&gt;&lt;property id=&quot;20148&quot; value=&quot;5&quot;/&gt;&lt;property id=&quot;20300&quot; value=&quot;Slide 36 - &amp;quot;Instructions for Credit&amp;quot;&quot;/&gt;&lt;property id=&quot;20307&quot; value=&quot;303&quot;/&gt;&lt;/object&gt;&lt;object type=&quot;3&quot; unique_id=&quot;10037&quot;&gt;&lt;property id=&quot;20148&quot; value=&quot;5&quot;/&gt;&lt;property id=&quot;20300&quot; value=&quot;Slide 37 - &amp;quot;Now Take the Test . . .&amp;quot;&quot;/&gt;&lt;property id=&quot;20307&quot; value=&quot;304&quot;/&gt;&lt;/object&gt;&lt;object type=&quot;3&quot; unique_id=&quot;10040&quot;&gt;&lt;property id=&quot;20148&quot; value=&quot;5&quot;/&gt;&lt;property id=&quot;20300&quot; value=&quot;Slide 38 - &amp;quot;General Information&amp;quot;&quot;/&gt;&lt;property id=&quot;20307&quot; value=&quot;315&quot;/&gt;&lt;/object&gt;&lt;object type=&quot;3&quot; unique_id=&quot;10041&quot;&gt;&lt;property id=&quot;20148&quot; value=&quot;5&quot;/&gt;&lt;property id=&quot;20300&quot; value=&quot;Slide 39 - &amp;quot;Please review the slide notes &amp;#x0D;&amp;#x0A;for analysis of each study &amp;#x0D;&amp;#x0A;by expert faculty &amp;lt;Insert Name, MD&amp;gt;, &amp;#x0D;&amp;#x0A;and &amp;lt;Insert Name,&quot;/&gt;&lt;property id=&quot;20307&quot; value=&quot;316&quot;/&gt;&lt;/object&gt;&lt;object type=&quot;3&quot; unique_id=&quot;10042&quot;&gt;&lt;property id=&quot;20148&quot; value=&quot;5&quot;/&gt;&lt;property id=&quot;20300&quot; value=&quot;Slide 40 - &amp;quot;Promo Slide Reference&amp;#x0D;&amp;#x0A;(Placed as the last slide in a slideset, &amp;#x0D;&amp;#x0A;if requested)&amp;quot;&quot;/&gt;&lt;property id=&quot;20307&quot; value=&quot;307&quot;/&gt;&lt;/object&gt;&lt;object type=&quot;3&quot; unique_id=&quot;12121&quot;&gt;&lt;property id=&quot;20148&quot; value=&quot;5&quot;/&gt;&lt;property id=&quot;20300&quot; value=&quot;Slide 35 - &amp;quot;Disclaimer&amp;quot;&quot;/&gt;&lt;property id=&quot;20307&quot; value=&quot;317&quot;/&gt;&lt;/object&gt;&lt;object type=&quot;3&quot; unique_id=&quot;12122&quot;&gt;&lt;property id=&quot;20148&quot; value=&quot;5&quot;/&gt;&lt;property id=&quot;20300&quot; value=&quot;Slide 1 - &amp;quot;Title-Arial-40-White-Bold&amp;quot;&quot;/&gt;&lt;property id=&quot;20307&quot; value=&quot;321&quot;/&gt;&lt;/object&gt;&lt;object type=&quot;3&quot; unique_id=&quot;12123&quot;&gt;&lt;property id=&quot;20148&quot; value=&quot;5&quot;/&gt;&lt;property id=&quot;20300&quot; value=&quot;Slide 17 - &amp;quot;Outcomes Analysis: What Did You Learn?&amp;quot;&quot;/&gt;&lt;property id=&quot;20307&quot; value=&quot;324&quot;/&gt;&lt;/object&gt;&lt;object type=&quot;3&quot; unique_id=&quot;12124&quot;&gt;&lt;property id=&quot;20148&quot; value=&quot;5&quot;/&gt;&lt;property id=&quot;20300&quot; value=&quot;Slide 18 - &amp;quot;Outcomes Questions&amp;quot;&quot;/&gt;&lt;property id=&quot;20307&quot; value=&quot;320&quot;/&gt;&lt;/object&gt;&lt;object type=&quot;3&quot; unique_id=&quot;12125&quot;&gt;&lt;property id=&quot;20148&quot; value=&quot;5&quot;/&gt;&lt;property id=&quot;20300&quot; value=&quot;Slide 19 - &amp;quot;How many patients with XXX do you provide care for in a typical week?&amp;quot;&quot;/&gt;&lt;property id=&quot;20307&quot; value=&quot;323&quot;/&gt;&lt;/object&gt;&lt;object type=&quot;3&quot; unique_id=&quot;12126&quot;&gt;&lt;property id=&quot;20148&quot; value=&quot;5&quot;/&gt;&lt;property id=&quot;20300&quot; value=&quot;Slide 28 - &amp;quot;Disclosure of Conflicts of Interest&amp;quot;&quot;/&gt;&lt;property id=&quot;20307&quot; value=&quot;332&quot;/&gt;&lt;/object&gt;&lt;object type=&quot;3&quot; unique_id=&quot;12127&quot;&gt;&lt;property id=&quot;20148&quot; value=&quot;5&quot;/&gt;&lt;property id=&quot;20300&quot; value=&quot;Slide 29 - &amp;quot;Disclosures&amp;quot;&quot;/&gt;&lt;property id=&quot;20307&quot; value=&quot;333&quot;/&gt;&lt;/object&gt;&lt;object type=&quot;3&quot; unique_id=&quot;12128&quot;&gt;&lt;property id=&quot;20148&quot; value=&quot;5&quot;/&gt;&lt;property id=&quot;20300&quot; value=&quot;Slide 30 - &amp;quot;Disclosure of Unlabeled Use&amp;quot;&quot;/&gt;&lt;property id=&quot;20307&quot; value=&quot;334&quot;/&gt;&lt;/object&gt;&lt;object type=&quot;3&quot; unique_id=&quot;12129&quot;&gt;&lt;property id=&quot;20148&quot; value=&quot;5&quot;/&gt;&lt;property id=&quot;20300&quot; value=&quot;Slide 31&quot;/&gt;&lt;property id=&quot;20307&quot; value=&quot;335&quot;/&gt;&lt;/object&gt;&lt;object type=&quot;3&quot; unique_id=&quot;12130&quot;&gt;&lt;property id=&quot;20148&quot; value=&quot;5&quot;/&gt;&lt;property id=&quot;20300&quot; value=&quot;Slide 32 - &amp;quot;Physician Continuing Medical Education&amp;quot;&quot;/&gt;&lt;property id=&quot;20307&quot; value=&quot;336&quot;/&gt;&lt;/object&gt;&lt;object type=&quot;3&quot; unique_id=&quot;12131&quot;&gt;&lt;property id=&quot;20148&quot; value=&quot;5&quot;/&gt;&lt;property id=&quot;20300&quot; value=&quot;Slide 33 - &amp;quot;Pharmacist Continuing Education&amp;quot;&quot;/&gt;&lt;property id=&quot;20307&quot; value=&quot;337&quot;/&gt;&lt;/object&gt;&lt;object type=&quot;3&quot; unique_id=&quot;12132&quot;&gt;&lt;property id=&quot;20148&quot; value=&quot;5&quot;/&gt;&lt;property id=&quot;20300&quot; value=&quot;Slide 34 - &amp;quot;Nursing Continuing Education&amp;quot;&quot;/&gt;&lt;property id=&quot;20307&quot; value=&quot;338&quot;/&gt;&lt;/object&gt;&lt;object type=&quot;3&quot; unique_id=&quot;12133&quot;&gt;&lt;property id=&quot;20148&quot; value=&quot;5&quot;/&gt;&lt;property id=&quot;20300&quot; value=&quot;Slide 41 - &amp;quot;Go Online for More CCO &amp;#x0D;&amp;#x0A;Coverage of XXXXXXXXXXXX!&amp;quot;&quot;/&gt;&lt;property id=&quot;20307&quot; value=&quot;318&quot;/&gt;&lt;/object&gt;&lt;/object&gt;&lt;/object&gt;&lt;/database&gt;"/>
</p:tagLst>
</file>

<file path=ppt/theme/theme1.xml><?xml version="1.0" encoding="utf-8"?>
<a:theme xmlns:a="http://schemas.openxmlformats.org/drawingml/2006/main" name="Custom Design">
  <a:themeElements>
    <a:clrScheme name="ONC Theme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F6A108"/>
      </a:accent3>
      <a:accent4>
        <a:srgbClr val="4FAD26"/>
      </a:accent4>
      <a:accent5>
        <a:srgbClr val="2B85B8"/>
      </a:accent5>
      <a:accent6>
        <a:srgbClr val="8B3D9A"/>
      </a:accent6>
      <a:hlink>
        <a:srgbClr val="F6A108"/>
      </a:hlink>
      <a:folHlink>
        <a:srgbClr val="8B3D9A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ea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sz="1400" b="0" dirty="0" smtClean="0">
            <a:solidFill>
              <a:schemeClr val="bg2"/>
            </a:solidFill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buNone/>
          <a:defRPr b="0" dirty="0"/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tent slide – COOL palette">
  <a:themeElements>
    <a:clrScheme name="Janssen Color Palette">
      <a:dk1>
        <a:srgbClr val="505050"/>
      </a:dk1>
      <a:lt1>
        <a:srgbClr val="FFFFFF"/>
      </a:lt1>
      <a:dk2>
        <a:srgbClr val="505050"/>
      </a:dk2>
      <a:lt2>
        <a:srgbClr val="FFFFFF"/>
      </a:lt2>
      <a:accent1>
        <a:srgbClr val="09357A"/>
      </a:accent1>
      <a:accent2>
        <a:srgbClr val="2A8EBF"/>
      </a:accent2>
      <a:accent3>
        <a:srgbClr val="BFBFBF"/>
      </a:accent3>
      <a:accent4>
        <a:srgbClr val="237D26"/>
      </a:accent4>
      <a:accent5>
        <a:srgbClr val="7FC31C"/>
      </a:accent5>
      <a:accent6>
        <a:srgbClr val="BFE18D"/>
      </a:accent6>
      <a:hlink>
        <a:srgbClr val="2A8EBF"/>
      </a:hlink>
      <a:folHlink>
        <a:srgbClr val="94C6DF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45720" rIns="45720" rtlCol="0" anchor="ctr"/>
      <a:lstStyle>
        <a:defPPr algn="ctr" defTabSz="912813" eaLnBrk="0" hangingPunct="0">
          <a:defRPr dirty="0" err="1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bbVie Theme 1">
  <a:themeElements>
    <a:clrScheme name="AbbVie Design 2 1">
      <a:dk1>
        <a:srgbClr val="070605"/>
      </a:dk1>
      <a:lt1>
        <a:srgbClr val="FFFFFF"/>
      </a:lt1>
      <a:dk2>
        <a:srgbClr val="DC8633"/>
      </a:dk2>
      <a:lt2>
        <a:srgbClr val="702082"/>
      </a:lt2>
      <a:accent1>
        <a:srgbClr val="7DA1C4"/>
      </a:accent1>
      <a:accent2>
        <a:srgbClr val="6BBBAE"/>
      </a:accent2>
      <a:accent3>
        <a:srgbClr val="FFFFFF"/>
      </a:accent3>
      <a:accent4>
        <a:srgbClr val="050403"/>
      </a:accent4>
      <a:accent5>
        <a:srgbClr val="BFCDDE"/>
      </a:accent5>
      <a:accent6>
        <a:srgbClr val="60A99D"/>
      </a:accent6>
      <a:hlink>
        <a:srgbClr val="84BD00"/>
      </a:hlink>
      <a:folHlink>
        <a:srgbClr val="0082BA"/>
      </a:folHlink>
    </a:clrScheme>
    <a:fontScheme name="AbbVie Design 2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bbVie Design 2 1">
        <a:dk1>
          <a:srgbClr val="070605"/>
        </a:dk1>
        <a:lt1>
          <a:srgbClr val="FFFFFF"/>
        </a:lt1>
        <a:dk2>
          <a:srgbClr val="DC8633"/>
        </a:dk2>
        <a:lt2>
          <a:srgbClr val="702082"/>
        </a:lt2>
        <a:accent1>
          <a:srgbClr val="7DA1C4"/>
        </a:accent1>
        <a:accent2>
          <a:srgbClr val="6BBBAE"/>
        </a:accent2>
        <a:accent3>
          <a:srgbClr val="FFFFFF"/>
        </a:accent3>
        <a:accent4>
          <a:srgbClr val="050403"/>
        </a:accent4>
        <a:accent5>
          <a:srgbClr val="BFCDDE"/>
        </a:accent5>
        <a:accent6>
          <a:srgbClr val="60A99D"/>
        </a:accent6>
        <a:hlink>
          <a:srgbClr val="84BD00"/>
        </a:hlink>
        <a:folHlink>
          <a:srgbClr val="0082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videndo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1_Dividendo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Category xmlns="48620d4e-150a-4b3b-b3c5-ca126c16d260">Slides - Downloadable</Document_x0020_Category>
    <_dlc_DocId xmlns="d359a8a5-731c-4a71-8636-5ac3511c1690">A4FR6MYESRRE-1026566248-4</_dlc_DocId>
    <_dlc_DocIdUrl xmlns="d359a8a5-731c-4a71-8636-5ac3511c1690">
      <Url>https://intranet.clinicaloptions.com/mews/hiv/2017_IAS/Webinar/_layouts/15/DocIdRedir.aspx?ID=A4FR6MYESRRE-1026566248-4</Url>
      <Description>A4FR6MYESRRE-1026566248-4</Description>
    </_dlc_DocIdUrl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B826D469DC8E4EBFB6923CA15E37C2" ma:contentTypeVersion="1" ma:contentTypeDescription="Create a new document." ma:contentTypeScope="" ma:versionID="21b4ac2e0be6de1f19426c30957bed04">
  <xsd:schema xmlns:xsd="http://www.w3.org/2001/XMLSchema" xmlns:xs="http://www.w3.org/2001/XMLSchema" xmlns:p="http://schemas.microsoft.com/office/2006/metadata/properties" xmlns:ns2="d359a8a5-731c-4a71-8636-5ac3511c1690" xmlns:ns3="48620d4e-150a-4b3b-b3c5-ca126c16d260" targetNamespace="http://schemas.microsoft.com/office/2006/metadata/properties" ma:root="true" ma:fieldsID="a0074150c24a9436d07ec38c6f085390" ns2:_="" ns3:_="">
    <xsd:import namespace="d359a8a5-731c-4a71-8636-5ac3511c1690"/>
    <xsd:import namespace="48620d4e-150a-4b3b-b3c5-ca126c16d26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9a8a5-731c-4a71-8636-5ac3511c169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20d4e-150a-4b3b-b3c5-ca126c16d260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11" nillable="true" ma:displayName="Document Category" ma:internalName="Document_x0020_Category">
      <xsd:simpleType>
        <xsd:restriction base="dms:Choice">
          <xsd:enumeration value="Slides - Live"/>
          <xsd:enumeration value="Slides - Downloadable"/>
          <xsd:enumeration value="Slides - Live Print"/>
          <xsd:enumeration value="Permissions"/>
          <xsd:enumeration value="Outcomes - Questions"/>
          <xsd:enumeration value="Slide Des Req - Full Redraw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66B0F5-E60D-4EDF-8049-39CF9D501A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E2E00E-C38F-4CE0-9267-69BFEB7F6F83}">
  <ds:schemaRefs>
    <ds:schemaRef ds:uri="d359a8a5-731c-4a71-8636-5ac3511c1690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48620d4e-150a-4b3b-b3c5-ca126c16d260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6F146D2-D01D-4A6B-8D43-FD0C4E504392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EAC61843-B6B7-420E-B287-58F8195C0B78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46F23A05-00B7-4EE0-A686-AA5685CB32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59a8a5-731c-4a71-8636-5ac3511c1690"/>
    <ds:schemaRef ds:uri="48620d4e-150a-4b3b-b3c5-ca126c16d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30119</TotalTime>
  <Words>1040</Words>
  <Application>Microsoft Macintosh PowerPoint</Application>
  <PresentationFormat>Personalizado</PresentationFormat>
  <Paragraphs>111</Paragraphs>
  <Slides>26</Slides>
  <Notes>1</Notes>
  <HiddenSlides>0</HiddenSlides>
  <MMClips>25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26</vt:i4>
      </vt:variant>
    </vt:vector>
  </HeadingPairs>
  <TitlesOfParts>
    <vt:vector size="38" baseType="lpstr">
      <vt:lpstr>Arial</vt:lpstr>
      <vt:lpstr>Calibri</vt:lpstr>
      <vt:lpstr>Gill Sans MT</vt:lpstr>
      <vt:lpstr>Symbol</vt:lpstr>
      <vt:lpstr>Verdana</vt:lpstr>
      <vt:lpstr>Wingdings</vt:lpstr>
      <vt:lpstr>Wingdings 2</vt:lpstr>
      <vt:lpstr>Custom Design</vt:lpstr>
      <vt:lpstr>Content slide – COOL palette</vt:lpstr>
      <vt:lpstr>AbbVie Theme 1</vt:lpstr>
      <vt:lpstr>Dividendo</vt:lpstr>
      <vt:lpstr>1_Dividendo</vt:lpstr>
      <vt:lpstr>       Introducción Área Clínica Médica 2020 y Método Clínico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Preferred Company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Studies Influencing My Practice Following IAS 2017</dc:title>
  <dc:creator>Preferred User</dc:creator>
  <cp:lastModifiedBy>Microsoft Office User</cp:lastModifiedBy>
  <cp:revision>809</cp:revision>
  <cp:lastPrinted>2016-09-26T20:21:49Z</cp:lastPrinted>
  <dcterms:created xsi:type="dcterms:W3CDTF">2005-05-27T15:08:01Z</dcterms:created>
  <dcterms:modified xsi:type="dcterms:W3CDTF">2020-04-07T12:35:48Z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gs">
    <vt:lpwstr/>
  </property>
  <property fmtid="{D5CDD505-2E9C-101B-9397-08002B2CF9AE}" pid="3" name="display_urn:schemas-microsoft-com:office:office#Editor">
    <vt:lpwstr>Melanie Couton</vt:lpwstr>
  </property>
  <property fmtid="{D5CDD505-2E9C-101B-9397-08002B2CF9AE}" pid="4" name="display_urn:schemas-microsoft-com:office:office#Author">
    <vt:lpwstr>Melanie Couton</vt:lpwstr>
  </property>
  <property fmtid="{D5CDD505-2E9C-101B-9397-08002B2CF9AE}" pid="5" name="_dlc_DocId">
    <vt:lpwstr>A4FR6MYESRRE-1393652499-1</vt:lpwstr>
  </property>
  <property fmtid="{D5CDD505-2E9C-101B-9397-08002B2CF9AE}" pid="6" name="_dlc_DocIdItemGuid">
    <vt:lpwstr>8856b9eb-e705-4ed8-9c9d-3deeabae4a65</vt:lpwstr>
  </property>
  <property fmtid="{D5CDD505-2E9C-101B-9397-08002B2CF9AE}" pid="7" name="_dlc_DocIdUrl">
    <vt:lpwstr>https://intranet.clinicaloptions.com/mews/hiv/2017_IAS/Slide_Template/_layouts/15/DocIdRedir.aspx?ID=A4FR6MYESRRE-1393652499-1, A4FR6MYESRRE-1393652499-1</vt:lpwstr>
  </property>
  <property fmtid="{D5CDD505-2E9C-101B-9397-08002B2CF9AE}" pid="8" name="ContentTypeId">
    <vt:lpwstr>0x010100ABB826D469DC8E4EBFB6923CA15E37C2</vt:lpwstr>
  </property>
</Properties>
</file>